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2"/>
  </p:notesMasterIdLst>
  <p:sldIdLst>
    <p:sldId id="256" r:id="rId2"/>
    <p:sldId id="355" r:id="rId3"/>
    <p:sldId id="290" r:id="rId4"/>
    <p:sldId id="360" r:id="rId5"/>
    <p:sldId id="371" r:id="rId6"/>
    <p:sldId id="373" r:id="rId7"/>
    <p:sldId id="374" r:id="rId8"/>
    <p:sldId id="376" r:id="rId9"/>
    <p:sldId id="377" r:id="rId10"/>
    <p:sldId id="379" r:id="rId11"/>
    <p:sldId id="381" r:id="rId12"/>
    <p:sldId id="265" r:id="rId13"/>
    <p:sldId id="266" r:id="rId14"/>
    <p:sldId id="269" r:id="rId15"/>
    <p:sldId id="270" r:id="rId16"/>
    <p:sldId id="272" r:id="rId17"/>
    <p:sldId id="380" r:id="rId18"/>
    <p:sldId id="257" r:id="rId19"/>
    <p:sldId id="273" r:id="rId20"/>
    <p:sldId id="274" r:id="rId21"/>
    <p:sldId id="291"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58" r:id="rId38"/>
    <p:sldId id="292" r:id="rId39"/>
    <p:sldId id="293" r:id="rId40"/>
    <p:sldId id="259" r:id="rId41"/>
    <p:sldId id="294" r:id="rId42"/>
    <p:sldId id="296" r:id="rId43"/>
    <p:sldId id="297" r:id="rId44"/>
    <p:sldId id="298" r:id="rId45"/>
    <p:sldId id="299" r:id="rId46"/>
    <p:sldId id="300" r:id="rId47"/>
    <p:sldId id="301" r:id="rId48"/>
    <p:sldId id="302" r:id="rId49"/>
    <p:sldId id="303" r:id="rId50"/>
    <p:sldId id="304" r:id="rId51"/>
    <p:sldId id="305" r:id="rId52"/>
    <p:sldId id="260" r:id="rId53"/>
    <p:sldId id="306" r:id="rId54"/>
    <p:sldId id="307" r:id="rId55"/>
    <p:sldId id="308" r:id="rId56"/>
    <p:sldId id="309" r:id="rId57"/>
    <p:sldId id="310" r:id="rId58"/>
    <p:sldId id="313" r:id="rId59"/>
    <p:sldId id="314" r:id="rId60"/>
    <p:sldId id="311" r:id="rId61"/>
    <p:sldId id="312" r:id="rId62"/>
    <p:sldId id="261" r:id="rId63"/>
    <p:sldId id="315" r:id="rId64"/>
    <p:sldId id="316" r:id="rId65"/>
    <p:sldId id="317" r:id="rId66"/>
    <p:sldId id="319" r:id="rId67"/>
    <p:sldId id="318" r:id="rId68"/>
    <p:sldId id="262" r:id="rId69"/>
    <p:sldId id="324" r:id="rId70"/>
    <p:sldId id="325" r:id="rId71"/>
    <p:sldId id="326" r:id="rId72"/>
    <p:sldId id="320" r:id="rId73"/>
    <p:sldId id="321" r:id="rId74"/>
    <p:sldId id="327" r:id="rId75"/>
    <p:sldId id="329" r:id="rId76"/>
    <p:sldId id="330" r:id="rId77"/>
    <p:sldId id="328" r:id="rId78"/>
    <p:sldId id="323" r:id="rId79"/>
    <p:sldId id="263" r:id="rId80"/>
    <p:sldId id="331" r:id="rId81"/>
    <p:sldId id="332" r:id="rId82"/>
    <p:sldId id="333" r:id="rId83"/>
    <p:sldId id="370" r:id="rId84"/>
    <p:sldId id="361" r:id="rId85"/>
    <p:sldId id="362" r:id="rId86"/>
    <p:sldId id="364" r:id="rId87"/>
    <p:sldId id="366" r:id="rId88"/>
    <p:sldId id="367" r:id="rId89"/>
    <p:sldId id="368" r:id="rId90"/>
    <p:sldId id="369" r:id="rId91"/>
    <p:sldId id="337" r:id="rId92"/>
    <p:sldId id="334" r:id="rId93"/>
    <p:sldId id="335" r:id="rId94"/>
    <p:sldId id="336" r:id="rId95"/>
    <p:sldId id="338"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1ACA7F-6F0D-3B48-A6F6-58FD54CC5EE6}">
          <p14:sldIdLst>
            <p14:sldId id="256"/>
          </p14:sldIdLst>
        </p14:section>
        <p14:section name="Introdution" id="{47B1F13E-1F2E-CC49-84DA-691038AC0DFF}">
          <p14:sldIdLst>
            <p14:sldId id="355"/>
            <p14:sldId id="290"/>
            <p14:sldId id="360"/>
          </p14:sldIdLst>
        </p14:section>
        <p14:section name="Bioinformatics_Core" id="{C2E09BF6-3358-D845-B97E-FD1F0E5DF5E8}">
          <p14:sldIdLst>
            <p14:sldId id="371"/>
            <p14:sldId id="373"/>
            <p14:sldId id="374"/>
            <p14:sldId id="376"/>
            <p14:sldId id="377"/>
            <p14:sldId id="379"/>
          </p14:sldIdLst>
        </p14:section>
        <p14:section name="Introduction_Sequencing" id="{7609339E-336B-C546-97AE-B4AEE79F5259}">
          <p14:sldIdLst>
            <p14:sldId id="381"/>
            <p14:sldId id="265"/>
            <p14:sldId id="266"/>
            <p14:sldId id="269"/>
            <p14:sldId id="270"/>
            <p14:sldId id="272"/>
            <p14:sldId id="380"/>
          </p14:sldIdLst>
        </p14:section>
        <p14:section name="Experimental_Design" id="{DEB458D4-8542-5140-8E36-FE0711997BCF}">
          <p14:sldIdLst>
            <p14:sldId id="257"/>
            <p14:sldId id="273"/>
            <p14:sldId id="274"/>
            <p14:sldId id="291"/>
            <p14:sldId id="275"/>
            <p14:sldId id="276"/>
            <p14:sldId id="277"/>
            <p14:sldId id="278"/>
            <p14:sldId id="279"/>
            <p14:sldId id="280"/>
            <p14:sldId id="281"/>
            <p14:sldId id="282"/>
            <p14:sldId id="283"/>
            <p14:sldId id="284"/>
            <p14:sldId id="285"/>
            <p14:sldId id="286"/>
            <p14:sldId id="287"/>
            <p14:sldId id="288"/>
            <p14:sldId id="289"/>
          </p14:sldIdLst>
        </p14:section>
        <p14:section name="Analysis_Overview" id="{2BDAD185-D10A-5643-AC6C-E690B3C9DAC2}">
          <p14:sldIdLst>
            <p14:sldId id="258"/>
            <p14:sldId id="292"/>
            <p14:sldId id="293"/>
          </p14:sldIdLst>
        </p14:section>
        <p14:section name="Preprocessing" id="{67ACE0EC-ACB2-434D-9B5E-94E08C57B21A}">
          <p14:sldIdLst>
            <p14:sldId id="259"/>
            <p14:sldId id="294"/>
            <p14:sldId id="296"/>
            <p14:sldId id="297"/>
            <p14:sldId id="298"/>
            <p14:sldId id="299"/>
            <p14:sldId id="300"/>
            <p14:sldId id="301"/>
            <p14:sldId id="302"/>
            <p14:sldId id="303"/>
            <p14:sldId id="304"/>
            <p14:sldId id="305"/>
          </p14:sldIdLst>
        </p14:section>
        <p14:section name="Mapping" id="{787A855F-8163-C242-B613-07BABC5DEDC1}">
          <p14:sldIdLst>
            <p14:sldId id="260"/>
            <p14:sldId id="306"/>
            <p14:sldId id="307"/>
            <p14:sldId id="308"/>
            <p14:sldId id="309"/>
            <p14:sldId id="310"/>
            <p14:sldId id="313"/>
            <p14:sldId id="314"/>
            <p14:sldId id="311"/>
            <p14:sldId id="312"/>
          </p14:sldIdLst>
        </p14:section>
        <p14:section name="Counting" id="{551F675A-C702-3942-9196-F3FA3B62FA0C}">
          <p14:sldIdLst>
            <p14:sldId id="261"/>
            <p14:sldId id="315"/>
            <p14:sldId id="316"/>
            <p14:sldId id="317"/>
            <p14:sldId id="319"/>
            <p14:sldId id="318"/>
          </p14:sldIdLst>
        </p14:section>
        <p14:section name="Differential_Experession" id="{5C447355-444C-7046-8C16-BE65CFC3EC7B}">
          <p14:sldIdLst>
            <p14:sldId id="262"/>
            <p14:sldId id="324"/>
            <p14:sldId id="325"/>
            <p14:sldId id="326"/>
            <p14:sldId id="320"/>
            <p14:sldId id="321"/>
            <p14:sldId id="327"/>
            <p14:sldId id="329"/>
            <p14:sldId id="330"/>
            <p14:sldId id="328"/>
            <p14:sldId id="323"/>
          </p14:sldIdLst>
        </p14:section>
        <p14:section name="Summarization_Visualization" id="{7760AFCD-5D6B-5647-9BA9-30E9C930363B}">
          <p14:sldIdLst>
            <p14:sldId id="263"/>
            <p14:sldId id="331"/>
            <p14:sldId id="332"/>
            <p14:sldId id="333"/>
          </p14:sldIdLst>
        </p14:section>
        <p14:section name="TagSeq" id="{9C15C60A-9E5B-4F48-BF21-08D4225B40A1}">
          <p14:sldIdLst>
            <p14:sldId id="370"/>
            <p14:sldId id="361"/>
            <p14:sldId id="362"/>
            <p14:sldId id="364"/>
            <p14:sldId id="366"/>
            <p14:sldId id="367"/>
            <p14:sldId id="368"/>
            <p14:sldId id="369"/>
          </p14:sldIdLst>
        </p14:section>
        <p14:section name="Software" id="{5ECFC5B3-A2DB-2C42-AA75-BA60A173DA64}">
          <p14:sldIdLst>
            <p14:sldId id="337"/>
            <p14:sldId id="334"/>
            <p14:sldId id="335"/>
            <p14:sldId id="336"/>
          </p14:sldIdLst>
        </p14:section>
        <p14:section name="Files_Types" id="{1C88B205-6360-204C-8EF1-62A138C8A1A4}">
          <p14:sldIdLst>
            <p14:sldId id="338"/>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p:restoredTop sz="93611"/>
  </p:normalViewPr>
  <p:slideViewPr>
    <p:cSldViewPr snapToGrid="0" snapToObjects="1">
      <p:cViewPr>
        <p:scale>
          <a:sx n="90" d="100"/>
          <a:sy n="90" d="100"/>
        </p:scale>
        <p:origin x="144"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4664A-E94C-1E48-87DE-6B2D861CC4E3}" type="datetimeFigureOut">
              <a:rPr lang="en-US" smtClean="0"/>
              <a:t>11/28/17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26928-AF02-014C-A64D-747878E94874}" type="slidenum">
              <a:rPr lang="en-US" smtClean="0"/>
              <a:t>‹#›</a:t>
            </a:fld>
            <a:endParaRPr lang="en-US"/>
          </a:p>
        </p:txBody>
      </p:sp>
    </p:spTree>
    <p:extLst>
      <p:ext uri="{BB962C8B-B14F-4D97-AF65-F5344CB8AC3E}">
        <p14:creationId xmlns:p14="http://schemas.microsoft.com/office/powerpoint/2010/main" val="155439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1</a:t>
            </a:fld>
            <a:endParaRPr lang="en-US"/>
          </a:p>
        </p:txBody>
      </p:sp>
    </p:spTree>
    <p:extLst>
      <p:ext uri="{BB962C8B-B14F-4D97-AF65-F5344CB8AC3E}">
        <p14:creationId xmlns:p14="http://schemas.microsoft.com/office/powerpoint/2010/main" val="210809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26928-AF02-014C-A64D-747878E94874}" type="slidenum">
              <a:rPr lang="en-US" smtClean="0"/>
              <a:t>51</a:t>
            </a:fld>
            <a:endParaRPr lang="en-US"/>
          </a:p>
        </p:txBody>
      </p:sp>
    </p:spTree>
    <p:extLst>
      <p:ext uri="{BB962C8B-B14F-4D97-AF65-F5344CB8AC3E}">
        <p14:creationId xmlns:p14="http://schemas.microsoft.com/office/powerpoint/2010/main" val="29325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0F27B2-3269-4E45-84E0-3A554EA5F6EB}" type="datetimeFigureOut">
              <a:rPr lang="en-US" smtClean="0"/>
              <a:t>11/28/17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28711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F27B2-3269-4E45-84E0-3A554EA5F6EB}" type="datetimeFigureOut">
              <a:rPr lang="en-US" smtClean="0"/>
              <a:t>11/28/17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45466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F27B2-3269-4E45-84E0-3A554EA5F6EB}" type="datetimeFigureOut">
              <a:rPr lang="en-US" smtClean="0"/>
              <a:t>11/28/17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5634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F27B2-3269-4E45-84E0-3A554EA5F6EB}" type="datetimeFigureOut">
              <a:rPr lang="en-US" smtClean="0"/>
              <a:t>11/28/17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0593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0F27B2-3269-4E45-84E0-3A554EA5F6EB}" type="datetimeFigureOut">
              <a:rPr lang="en-US" smtClean="0"/>
              <a:t>11/28/17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79921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0F27B2-3269-4E45-84E0-3A554EA5F6EB}" type="datetimeFigureOut">
              <a:rPr lang="en-US" smtClean="0"/>
              <a:t>11/28/17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73411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0F27B2-3269-4E45-84E0-3A554EA5F6EB}" type="datetimeFigureOut">
              <a:rPr lang="en-US" smtClean="0"/>
              <a:t>11/28/17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93807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0F27B2-3269-4E45-84E0-3A554EA5F6EB}" type="datetimeFigureOut">
              <a:rPr lang="en-US" smtClean="0"/>
              <a:t>11/28/17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56366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F27B2-3269-4E45-84E0-3A554EA5F6EB}" type="datetimeFigureOut">
              <a:rPr lang="en-US" smtClean="0"/>
              <a:t>11/28/17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69050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11/28/17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03836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F27B2-3269-4E45-84E0-3A554EA5F6EB}" type="datetimeFigureOut">
              <a:rPr lang="en-US" smtClean="0"/>
              <a:t>11/28/17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7A8BD-42EC-854E-AF4A-0719632645B3}" type="slidenum">
              <a:rPr lang="en-US" smtClean="0"/>
              <a:t>‹#›</a:t>
            </a:fld>
            <a:endParaRPr lang="en-US"/>
          </a:p>
        </p:txBody>
      </p:sp>
    </p:spTree>
    <p:extLst>
      <p:ext uri="{BB962C8B-B14F-4D97-AF65-F5344CB8AC3E}">
        <p14:creationId xmlns:p14="http://schemas.microsoft.com/office/powerpoint/2010/main" val="13151280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F27B2-3269-4E45-84E0-3A554EA5F6EB}" type="datetimeFigureOut">
              <a:rPr lang="en-US" smtClean="0"/>
              <a:t>11/28/17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2755"/>
                </a:solidFill>
              </a:defRPr>
            </a:lvl1pPr>
          </a:lstStyle>
          <a:p>
            <a:r>
              <a:rPr lang="en-US" smtClean="0"/>
              <a:t>Bioinformatics.core@ucdavis.edu</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7A8BD-42EC-854E-AF4A-0719632645B3}" type="slidenum">
              <a:rPr lang="en-US" smtClean="0"/>
              <a:t>‹#›</a:t>
            </a:fld>
            <a:endParaRPr lang="en-US" dirty="0"/>
          </a:p>
        </p:txBody>
      </p:sp>
      <p:sp>
        <p:nvSpPr>
          <p:cNvPr id="7" name="Rectangle 6"/>
          <p:cNvSpPr/>
          <p:nvPr/>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
        <p:nvSpPr>
          <p:cNvPr id="9" name="Rectangle 8"/>
          <p:cNvSpPr/>
          <p:nvPr userDrawn="1"/>
        </p:nvSpPr>
        <p:spPr>
          <a:xfrm>
            <a:off x="0" y="0"/>
            <a:ext cx="695739" cy="6858000"/>
          </a:xfrm>
          <a:prstGeom prst="rect">
            <a:avLst/>
          </a:prstGeom>
          <a:solidFill>
            <a:srgbClr val="0027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3506131" y="2654095"/>
            <a:ext cx="7734505" cy="633549"/>
          </a:xfrm>
          <a:prstGeom prst="rect">
            <a:avLst/>
          </a:prstGeom>
        </p:spPr>
      </p:pic>
    </p:spTree>
    <p:extLst>
      <p:ext uri="{BB962C8B-B14F-4D97-AF65-F5344CB8AC3E}">
        <p14:creationId xmlns:p14="http://schemas.microsoft.com/office/powerpoint/2010/main" val="15937913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ttles@ucdavis.edu" TargetMode="External"/><Relationship Id="rId4" Type="http://schemas.openxmlformats.org/officeDocument/2006/relationships/hyperlink" Target="mailto:bioinformatics.core@ucdavis.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tools.github.io/hts-specs/SAMv1.pdf" TargetMode="External"/><Relationship Id="rId3" Type="http://schemas.openxmlformats.org/officeDocument/2006/relationships/hyperlink" Target="http://samtools.github.io/hts-specs/SAMtags.pdf"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www.illumina.com/systems/hiseq-3000-4000/specification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List_of_sequence_alignment_softwar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ev.bioinformatics.ucdavis.edu/research-computing/" TargetMode="External"/><Relationship Id="rId4" Type="http://schemas.openxmlformats.org/officeDocument/2006/relationships/hyperlink" Target="http://dev.bioinformatics.ucdavis.edu/training/" TargetMode="External"/><Relationship Id="rId1" Type="http://schemas.openxmlformats.org/officeDocument/2006/relationships/slideLayout" Target="../slideLayouts/slideLayout2.xml"/><Relationship Id="rId2" Type="http://schemas.openxmlformats.org/officeDocument/2006/relationships/hyperlink" Target="http://dev.bioinformatics.ucdavis.edu/project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oconductor.org/packages/release/bioc/vignettes/limma/inst/doc/usersguide.pdf" TargetMode="External"/><Relationship Id="rId3" Type="http://schemas.openxmlformats.org/officeDocument/2006/relationships/hyperlink" Target="http://bioconductor.org/packages/release/bioc/vignettes/edgeR/inst/doc/edgeRUsersGuide.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5" Type="http://schemas.openxmlformats.org/officeDocument/2006/relationships/hyperlink" Target="https://github.com/alexdobin/STAR"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bioconductor.org/packages/release/bioc/html/edgeR.html" TargetMode="External"/><Relationship Id="rId4" Type="http://schemas.openxmlformats.org/officeDocument/2006/relationships/hyperlink" Target="http://bioconductor.org/packages/release/bioc/html/limma.html" TargetMode="External"/><Relationship Id="rId5" Type="http://schemas.openxmlformats.org/officeDocument/2006/relationships/hyperlink" Target="https://genomebiology.biomedcentral.com/articles/10.1186/gb-2014-15-2-r29" TargetMode="External"/><Relationship Id="rId1" Type="http://schemas.openxmlformats.org/officeDocument/2006/relationships/slideLayout" Target="../slideLayouts/slideLayout2.xml"/><Relationship Id="rId2" Type="http://schemas.openxmlformats.org/officeDocument/2006/relationships/hyperlink" Target="http://www.r-project.or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 you want to do a:</a:t>
            </a:r>
            <a:br>
              <a:rPr lang="en-US" dirty="0" smtClean="0"/>
            </a:br>
            <a:r>
              <a:rPr lang="en-US" dirty="0" smtClean="0"/>
              <a:t>RNAseq Experiment</a:t>
            </a:r>
            <a:br>
              <a:rPr lang="en-US" dirty="0" smtClean="0"/>
            </a:br>
            <a:r>
              <a:rPr lang="en-US" dirty="0" smtClean="0"/>
              <a:t>Differential Expression Analysis</a:t>
            </a:r>
            <a:endParaRPr lang="en-US" dirty="0"/>
          </a:p>
        </p:txBody>
      </p:sp>
      <p:sp>
        <p:nvSpPr>
          <p:cNvPr id="3" name="Subtitle 2"/>
          <p:cNvSpPr>
            <a:spLocks noGrp="1"/>
          </p:cNvSpPr>
          <p:nvPr>
            <p:ph type="subTitle" idx="1"/>
          </p:nvPr>
        </p:nvSpPr>
        <p:spPr>
          <a:xfrm>
            <a:off x="1524000" y="3708362"/>
            <a:ext cx="9144000" cy="2458521"/>
          </a:xfrm>
        </p:spPr>
        <p:txBody>
          <a:bodyPr>
            <a:normAutofit/>
          </a:bodyPr>
          <a:lstStyle/>
          <a:p>
            <a:r>
              <a:rPr lang="en-US" dirty="0" smtClean="0"/>
              <a:t>Last Updated: Nov 28</a:t>
            </a:r>
            <a:r>
              <a:rPr lang="en-US" baseline="30000" dirty="0" smtClean="0"/>
              <a:t>th</a:t>
            </a:r>
            <a:r>
              <a:rPr lang="en-US" dirty="0" smtClean="0"/>
              <a:t>, 2017</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Matthew L. Settles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Genome Center Bioinformatics Core</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rPr>
              <a:t>University of California, Davis</a:t>
            </a:r>
          </a:p>
          <a:p>
            <a:pPr>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CA" dirty="0">
                <a:latin typeface="Arial" charset="0"/>
                <a:cs typeface="Arial Unicode MS" charset="0"/>
                <a:hlinkClick r:id="rId3"/>
              </a:rPr>
              <a:t>settles@ucdavis.edu</a:t>
            </a:r>
            <a:r>
              <a:rPr lang="en-CA" dirty="0">
                <a:latin typeface="Arial" charset="0"/>
                <a:cs typeface="Arial Unicode MS" charset="0"/>
              </a:rPr>
              <a:t>; </a:t>
            </a:r>
            <a:r>
              <a:rPr lang="en-CA" dirty="0">
                <a:latin typeface="Arial" charset="0"/>
                <a:cs typeface="Arial Unicode MS" charset="0"/>
                <a:hlinkClick r:id="rId4"/>
              </a:rPr>
              <a:t>bioinformatics.core@ucdavis.edu</a:t>
            </a:r>
            <a:endParaRPr lang="en-CA" dirty="0">
              <a:latin typeface="Arial" charset="0"/>
              <a:cs typeface="Arial Unicode MS" charset="0"/>
            </a:endParaRPr>
          </a:p>
        </p:txBody>
      </p:sp>
      <p:sp>
        <p:nvSpPr>
          <p:cNvPr id="4" name="TextBox 3"/>
          <p:cNvSpPr txBox="1"/>
          <p:nvPr/>
        </p:nvSpPr>
        <p:spPr>
          <a:xfrm>
            <a:off x="5890437" y="14247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93988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0" y="365125"/>
            <a:ext cx="10515600" cy="1325563"/>
          </a:xfrm>
        </p:spPr>
        <p:txBody>
          <a:bodyPr/>
          <a:lstStyle/>
          <a:p>
            <a:r>
              <a:rPr lang="en-US" dirty="0" smtClean="0"/>
              <a:t>What do you get when you collaborate with the Bioinformatics Core</a:t>
            </a:r>
            <a:endParaRPr lang="en-US" dirty="0"/>
          </a:p>
        </p:txBody>
      </p:sp>
      <p:sp>
        <p:nvSpPr>
          <p:cNvPr id="3" name="Content Placeholder 2"/>
          <p:cNvSpPr>
            <a:spLocks noGrp="1"/>
          </p:cNvSpPr>
          <p:nvPr>
            <p:ph idx="1"/>
          </p:nvPr>
        </p:nvSpPr>
        <p:spPr/>
        <p:txBody>
          <a:bodyPr>
            <a:normAutofit/>
          </a:bodyPr>
          <a:lstStyle/>
          <a:p>
            <a:r>
              <a:rPr lang="en-US" dirty="0" smtClean="0"/>
              <a:t>‘Borrow’ our computational resources</a:t>
            </a:r>
          </a:p>
          <a:p>
            <a:pPr lvl="1"/>
            <a:r>
              <a:rPr lang="en-US" dirty="0" smtClean="0"/>
              <a:t>High throughput data requires a lot of storage and computing power</a:t>
            </a:r>
          </a:p>
          <a:p>
            <a:r>
              <a:rPr lang="en-US" dirty="0" smtClean="0"/>
              <a:t>Immediate access to our experience and expertise</a:t>
            </a:r>
          </a:p>
          <a:p>
            <a:pPr lvl="1"/>
            <a:r>
              <a:rPr lang="en-US" dirty="0" smtClean="0"/>
              <a:t>Ensures you’ll get high quality results and in a format you can actually use</a:t>
            </a:r>
          </a:p>
          <a:p>
            <a:r>
              <a:rPr lang="en-US" dirty="0" smtClean="0"/>
              <a:t>We know how to select the optimal analysis</a:t>
            </a:r>
          </a:p>
          <a:p>
            <a:pPr lvl="1"/>
            <a:r>
              <a:rPr lang="en-US" dirty="0" smtClean="0"/>
              <a:t>This results in a much quicker path to interpretation</a:t>
            </a:r>
          </a:p>
          <a:p>
            <a:r>
              <a:rPr lang="en-US" dirty="0" smtClean="0"/>
              <a:t>Collaborating with the Bioinformatics core makes the project far more likely to succeed. </a:t>
            </a:r>
          </a:p>
          <a:p>
            <a:pPr lvl="1"/>
            <a:r>
              <a:rPr lang="en-US" dirty="0" smtClean="0"/>
              <a:t>The sequencing experts contribute their expertise, the biologist contributes theirs, and the bioinformaticians contribute theirs</a:t>
            </a:r>
          </a:p>
        </p:txBody>
      </p:sp>
    </p:spTree>
    <p:extLst>
      <p:ext uri="{BB962C8B-B14F-4D97-AF65-F5344CB8AC3E}">
        <p14:creationId xmlns:p14="http://schemas.microsoft.com/office/powerpoint/2010/main" val="18119363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t>
            </a:r>
            <a:r>
              <a:rPr lang="en-US" dirty="0" smtClean="0"/>
              <a:t>AM/BAM Files</a:t>
            </a:r>
            <a:endParaRPr lang="en-US" dirty="0"/>
          </a:p>
        </p:txBody>
      </p:sp>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sequence(Consistent since Sept. 2011</a:t>
            </a:r>
            <a:r>
              <a:rPr lang="en-US" sz="2400" dirty="0" smtClean="0"/>
              <a:t>).</a:t>
            </a:r>
            <a:endParaRPr lang="en-US" sz="2400" dirty="0"/>
          </a:p>
          <a:p>
            <a:pPr lvl="1"/>
            <a:r>
              <a:rPr lang="en-US" sz="2000" dirty="0" smtClean="0">
                <a:hlinkClick r:id="rId2"/>
              </a:rPr>
              <a:t>http</a:t>
            </a:r>
            <a:r>
              <a:rPr lang="en-US" sz="2000" dirty="0">
                <a:hlinkClick r:id="rId2"/>
              </a:rPr>
              <a:t>://</a:t>
            </a:r>
            <a:r>
              <a:rPr lang="en-US" sz="2000" dirty="0" smtClean="0">
                <a:hlinkClick r:id="rId2"/>
              </a:rPr>
              <a:t>samtools.github.io/hts-specs/SAMv1.pdf</a:t>
            </a:r>
            <a:endParaRPr lang="en-US" sz="2000" dirty="0"/>
          </a:p>
          <a:p>
            <a:pPr lvl="1"/>
            <a:r>
              <a:rPr lang="en-US" sz="2000" dirty="0">
                <a:hlinkClick r:id="rId3"/>
              </a:rPr>
              <a:t>http://</a:t>
            </a:r>
            <a:r>
              <a:rPr lang="en-US" sz="2000" dirty="0" smtClean="0">
                <a:hlinkClick r:id="rId3"/>
              </a:rPr>
              <a:t>samtools.github.io/hts-specs/SAMtags.pdf</a:t>
            </a:r>
            <a:endParaRPr lang="en-US" sz="2000" dirty="0"/>
          </a:p>
          <a:p>
            <a:r>
              <a:rPr lang="en-US" sz="2400" dirty="0" smtClean="0"/>
              <a:t>BAM </a:t>
            </a:r>
            <a:r>
              <a:rPr lang="en-US" sz="2400" dirty="0"/>
              <a:t>= binary version of </a:t>
            </a:r>
            <a:r>
              <a:rPr lang="en-US" dirty="0"/>
              <a:t>SAM for fast querying </a:t>
            </a:r>
          </a:p>
        </p:txBody>
      </p:sp>
    </p:spTree>
    <p:extLst>
      <p:ext uri="{BB962C8B-B14F-4D97-AF65-F5344CB8AC3E}">
        <p14:creationId xmlns:p14="http://schemas.microsoft.com/office/powerpoint/2010/main" val="5547027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SAM/BAM files</a:t>
            </a:r>
            <a:endParaRPr lang="en-US" dirty="0"/>
          </a:p>
        </p:txBody>
      </p:sp>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Tree>
    <p:extLst>
      <p:ext uri="{BB962C8B-B14F-4D97-AF65-F5344CB8AC3E}">
        <p14:creationId xmlns:p14="http://schemas.microsoft.com/office/powerpoint/2010/main" val="6619689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columns</a:t>
            </a:r>
            <a:endParaRPr lang="en-US" dirty="0"/>
          </a:p>
        </p:txBody>
      </p:sp>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383" y="1825625"/>
            <a:ext cx="8515233" cy="4351338"/>
          </a:xfrm>
        </p:spPr>
      </p:pic>
    </p:spTree>
    <p:extLst>
      <p:ext uri="{BB962C8B-B14F-4D97-AF65-F5344CB8AC3E}">
        <p14:creationId xmlns:p14="http://schemas.microsoft.com/office/powerpoint/2010/main" val="17469688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flags</a:t>
            </a:r>
            <a:endParaRPr lang="en-US" dirty="0"/>
          </a:p>
        </p:txBody>
      </p:sp>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07" y="1825625"/>
            <a:ext cx="8215585" cy="4351338"/>
          </a:xfrm>
        </p:spPr>
      </p:pic>
    </p:spTree>
    <p:extLst>
      <p:ext uri="{BB962C8B-B14F-4D97-AF65-F5344CB8AC3E}">
        <p14:creationId xmlns:p14="http://schemas.microsoft.com/office/powerpoint/2010/main" val="9088552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p>
          <a:p>
            <a:r>
              <a:rPr lang="en-US" dirty="0"/>
              <a:t>A value 255 indicates that the mapping quality is not available.</a:t>
            </a:r>
          </a:p>
          <a:p>
            <a:endParaRPr lang="en-US" dirty="0"/>
          </a:p>
        </p:txBody>
      </p:sp>
    </p:spTree>
    <p:extLst>
      <p:ext uri="{BB962C8B-B14F-4D97-AF65-F5344CB8AC3E}">
        <p14:creationId xmlns:p14="http://schemas.microsoft.com/office/powerpoint/2010/main" val="796611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Tree>
    <p:extLst>
      <p:ext uri="{BB962C8B-B14F-4D97-AF65-F5344CB8AC3E}">
        <p14:creationId xmlns:p14="http://schemas.microsoft.com/office/powerpoint/2010/main" val="9819973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4" name="Rectangle 3"/>
          <p:cNvSpPr/>
          <p:nvPr/>
        </p:nvSpPr>
        <p:spPr>
          <a:xfrm>
            <a:off x="2132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168443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4" y="3148896"/>
            <a:ext cx="8408737" cy="3225547"/>
          </a:xfrm>
          <a:prstGeom prst="rect">
            <a:avLst/>
          </a:prstGeom>
        </p:spPr>
      </p:pic>
    </p:spTree>
    <p:extLst>
      <p:ext uri="{BB962C8B-B14F-4D97-AF65-F5344CB8AC3E}">
        <p14:creationId xmlns:p14="http://schemas.microsoft.com/office/powerpoint/2010/main" val="4277242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4264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711159"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None/>
            </a:pPr>
            <a:endParaRPr lang="en-US" dirty="0"/>
          </a:p>
          <a:p>
            <a:pPr marL="45720" indent="0">
              <a:buNone/>
            </a:pPr>
            <a:r>
              <a:rPr lang="en-US" dirty="0"/>
              <a:t>		</a:t>
            </a:r>
            <a:r>
              <a:rPr lang="en-US" dirty="0">
                <a:latin typeface="Courier New"/>
                <a:cs typeface="Courier New"/>
              </a:rPr>
              <a:t>0 0 0 0 0 0 0 0 0 1 1 1 1 1 1 1 1 1 1 2</a:t>
            </a:r>
          </a:p>
          <a:p>
            <a:pPr marL="45720" indent="0">
              <a:buNone/>
            </a:pPr>
            <a:r>
              <a:rPr lang="en-US" dirty="0"/>
              <a:t>Ref </a:t>
            </a:r>
            <a:r>
              <a:rPr lang="en-US" dirty="0" err="1"/>
              <a:t>Pos</a:t>
            </a:r>
            <a:r>
              <a:rPr lang="en-US" dirty="0"/>
              <a:t>:	</a:t>
            </a:r>
            <a:r>
              <a:rPr lang="en-US" dirty="0">
                <a:latin typeface="Courier New"/>
                <a:cs typeface="Courier New"/>
              </a:rPr>
              <a:t>1 2 3 4 5 6 7 8 9 0 1 2 3 4 5 6 7 8 9 0</a:t>
            </a:r>
          </a:p>
          <a:p>
            <a:pPr marL="45720" indent="0">
              <a:buNone/>
            </a:pPr>
            <a:r>
              <a:rPr lang="en-US" dirty="0"/>
              <a:t>Reference:	</a:t>
            </a:r>
            <a:r>
              <a:rPr lang="en-US" dirty="0">
                <a:latin typeface="Courier New"/>
                <a:cs typeface="Courier New"/>
              </a:rPr>
              <a:t>C C A T A C T   G A A </a:t>
            </a:r>
            <a:r>
              <a:rPr lang="en-US" b="1" dirty="0">
                <a:latin typeface="Courier New"/>
                <a:cs typeface="Courier New"/>
              </a:rPr>
              <a:t>C</a:t>
            </a:r>
            <a:r>
              <a:rPr lang="en-US" dirty="0">
                <a:latin typeface="Courier New"/>
                <a:cs typeface="Courier New"/>
              </a:rPr>
              <a:t> </a:t>
            </a:r>
            <a:r>
              <a:rPr lang="en-US" b="1" dirty="0">
                <a:latin typeface="Courier New"/>
                <a:cs typeface="Courier New"/>
              </a:rPr>
              <a:t>T</a:t>
            </a:r>
            <a:r>
              <a:rPr lang="en-US" dirty="0">
                <a:latin typeface="Courier New"/>
                <a:cs typeface="Courier New"/>
              </a:rPr>
              <a:t> G A C T A A C</a:t>
            </a:r>
          </a:p>
          <a:p>
            <a:pPr marL="45720" indent="0">
              <a:buNone/>
            </a:pPr>
            <a:r>
              <a:rPr lang="en-US" dirty="0"/>
              <a:t>Read:		</a:t>
            </a:r>
            <a:r>
              <a:rPr lang="en-US" dirty="0">
                <a:latin typeface="Courier New"/>
                <a:cs typeface="Courier New"/>
              </a:rPr>
              <a:t>        A C T A G A A </a:t>
            </a:r>
            <a:r>
              <a:rPr lang="en-US" b="1" dirty="0">
                <a:latin typeface="Courier New"/>
                <a:cs typeface="Courier New"/>
              </a:rPr>
              <a:t>T</a:t>
            </a:r>
            <a:r>
              <a:rPr lang="en-US" dirty="0">
                <a:latin typeface="Courier New"/>
                <a:cs typeface="Courier New"/>
              </a:rPr>
              <a:t> </a:t>
            </a:r>
            <a:r>
              <a:rPr lang="en-US" b="1" dirty="0">
                <a:latin typeface="Courier New"/>
                <a:cs typeface="Courier New"/>
              </a:rPr>
              <a:t>G</a:t>
            </a:r>
            <a:r>
              <a:rPr lang="en-US" dirty="0">
                <a:latin typeface="Courier New"/>
                <a:cs typeface="Courier New"/>
              </a:rPr>
              <a:t> G   C T         </a:t>
            </a:r>
          </a:p>
          <a:p>
            <a:pPr marL="45720" indent="0">
              <a:buNone/>
            </a:pPr>
            <a:endParaRPr lang="en-US" dirty="0"/>
          </a:p>
          <a:p>
            <a:pPr marL="45720" indent="0">
              <a:buNone/>
            </a:pPr>
            <a:r>
              <a:rPr lang="en-US" dirty="0"/>
              <a:t>POS: 5</a:t>
            </a:r>
          </a:p>
          <a:p>
            <a:pPr marL="45720" indent="0">
              <a:buNone/>
            </a:pPr>
            <a:r>
              <a:rPr lang="en-US" dirty="0"/>
              <a:t>CIGAR: 3M1I6M1D2M </a:t>
            </a:r>
          </a:p>
          <a:p>
            <a:pPr marL="45720" indent="0">
              <a:buNone/>
            </a:pPr>
            <a:endParaRPr lang="en-US" dirty="0"/>
          </a:p>
          <a:p>
            <a:pPr marL="45720" indent="0">
              <a:buNone/>
            </a:pPr>
            <a:r>
              <a:rPr lang="en-US" dirty="0"/>
              <a:t>** mismatches are not considered in standard CIGAR</a:t>
            </a:r>
          </a:p>
        </p:txBody>
      </p:sp>
    </p:spTree>
    <p:extLst>
      <p:ext uri="{BB962C8B-B14F-4D97-AF65-F5344CB8AC3E}">
        <p14:creationId xmlns:p14="http://schemas.microsoft.com/office/powerpoint/2010/main" val="11338040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GFF/GTF files</a:t>
            </a:r>
            <a:endParaRPr lang="en-US" dirty="0"/>
          </a:p>
        </p:txBody>
      </p:sp>
      <p:sp>
        <p:nvSpPr>
          <p:cNvPr id="2" name="Content Placeholder 1"/>
          <p:cNvSpPr>
            <a:spLocks noGrp="1"/>
          </p:cNvSpPr>
          <p:nvPr>
            <p:ph idx="1"/>
          </p:nvPr>
        </p:nvSpPr>
        <p:spPr>
          <a:xfrm>
            <a:off x="1905000" y="1719071"/>
            <a:ext cx="8407893" cy="5138929"/>
          </a:xfrm>
        </p:spPr>
        <p:txBody>
          <a:bodyPr>
            <a:normAutofit fontScale="85000"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Tree>
    <p:extLst>
      <p:ext uri="{BB962C8B-B14F-4D97-AF65-F5344CB8AC3E}">
        <p14:creationId xmlns:p14="http://schemas.microsoft.com/office/powerpoint/2010/main" val="1222823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Sequencing</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18741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GFF/GTF files</a:t>
            </a:r>
            <a:endParaRPr lang="en-US" dirty="0"/>
          </a:p>
        </p:txBody>
      </p:sp>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84421" y="1719071"/>
            <a:ext cx="8809790" cy="4407408"/>
          </a:xfrm>
        </p:spPr>
      </p:pic>
    </p:spTree>
    <p:extLst>
      <p:ext uri="{BB962C8B-B14F-4D97-AF65-F5344CB8AC3E}">
        <p14:creationId xmlns:p14="http://schemas.microsoft.com/office/powerpoint/2010/main" val="570180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History</a:t>
            </a:r>
            <a:endParaRPr lang="en-US" dirty="0"/>
          </a:p>
        </p:txBody>
      </p:sp>
      <p:sp>
        <p:nvSpPr>
          <p:cNvPr id="5" name="Content Placeholder 4"/>
          <p:cNvSpPr>
            <a:spLocks noGrp="1"/>
          </p:cNvSpPr>
          <p:nvPr>
            <p:ph idx="1"/>
          </p:nvPr>
        </p:nvSpPr>
        <p:spPr>
          <a:xfrm>
            <a:off x="1905000" y="1719071"/>
            <a:ext cx="8407893" cy="4935729"/>
          </a:xfrm>
        </p:spPr>
        <p:txBody>
          <a:bodyPr>
            <a:normAutofit fontScale="85000" lnSpcReduction="20000"/>
          </a:bodyPr>
          <a:lstStyle/>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endParaRPr lang="en-US" dirty="0" smtClean="0"/>
          </a:p>
          <a:p>
            <a:r>
              <a:rPr lang="en-US" dirty="0" smtClean="0"/>
              <a:t>Chain</a:t>
            </a:r>
            <a:r>
              <a:rPr lang="en-US" dirty="0"/>
              <a:t>-terminating inhibitors: Frederick Sanger (1977), aided in speeding up the process </a:t>
            </a:r>
          </a:p>
          <a:p>
            <a:r>
              <a:rPr lang="en-US" dirty="0"/>
              <a:t>Leroy E. Hood’s laboratory at the California Institute of Technology announced the first semi-automated DNA sequencing machine in 1986. </a:t>
            </a:r>
          </a:p>
          <a:p>
            <a:r>
              <a:rPr lang="en-US" dirty="0"/>
              <a:t>Applied Biosystems’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a:t>
            </a:r>
            <a:endParaRPr lang="en-US" dirty="0" smtClean="0"/>
          </a:p>
          <a:p>
            <a:pPr marL="0" indent="0">
              <a:buNone/>
            </a:pPr>
            <a:r>
              <a:rPr lang="en-US" dirty="0"/>
              <a:t>	</a:t>
            </a:r>
            <a:r>
              <a:rPr lang="en-US" dirty="0" smtClean="0"/>
              <a:t>					@ </a:t>
            </a:r>
            <a:r>
              <a:rPr lang="en-US" dirty="0">
                <a:solidFill>
                  <a:srgbClr val="FF0000"/>
                </a:solidFill>
              </a:rPr>
              <a:t>2M bases per day</a:t>
            </a:r>
            <a:r>
              <a:rPr lang="en-US" dirty="0"/>
              <a:t>.</a:t>
            </a:r>
          </a:p>
          <a:p>
            <a:endParaRPr lang="en-US" dirty="0"/>
          </a:p>
        </p:txBody>
      </p:sp>
    </p:spTree>
    <p:extLst>
      <p:ext uri="{BB962C8B-B14F-4D97-AF65-F5344CB8AC3E}">
        <p14:creationId xmlns:p14="http://schemas.microsoft.com/office/powerpoint/2010/main" val="1102328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‘Next’ Generation</a:t>
            </a:r>
          </a:p>
        </p:txBody>
      </p:sp>
      <p:sp>
        <p:nvSpPr>
          <p:cNvPr id="3" name="Content Placeholder 2"/>
          <p:cNvSpPr>
            <a:spLocks noGrp="1"/>
          </p:cNvSpPr>
          <p:nvPr>
            <p:ph idx="1"/>
          </p:nvPr>
        </p:nvSpPr>
        <p:spPr>
          <a:xfrm>
            <a:off x="838200" y="1690688"/>
            <a:ext cx="8966045" cy="4351338"/>
          </a:xfrm>
        </p:spPr>
        <p:txBody>
          <a:bodyPr/>
          <a:lstStyle/>
          <a:p>
            <a:endParaRPr lang="en-US" sz="2540" dirty="0" smtClean="0"/>
          </a:p>
          <a:p>
            <a:r>
              <a:rPr lang="en-US" sz="2540" dirty="0" smtClean="0"/>
              <a:t>2005 – 454 </a:t>
            </a:r>
            <a:r>
              <a:rPr lang="en-US" sz="2540" dirty="0"/>
              <a:t>life Sciences (later acquired by Roche), Pyrosequencing </a:t>
            </a:r>
            <a:r>
              <a:rPr lang="en-US" sz="2540" dirty="0" smtClean="0"/>
              <a:t>1.5Gb/day, ~500bp </a:t>
            </a:r>
            <a:r>
              <a:rPr lang="en-US" sz="2540" dirty="0" smtClean="0"/>
              <a:t>reads</a:t>
            </a:r>
          </a:p>
          <a:p>
            <a:endParaRPr lang="en-US" sz="2540" dirty="0" smtClean="0"/>
          </a:p>
          <a:p>
            <a:endParaRPr lang="en-US" sz="2540" dirty="0" smtClean="0"/>
          </a:p>
          <a:p>
            <a:endParaRPr lang="en-US" sz="2540" dirty="0"/>
          </a:p>
          <a:p>
            <a:r>
              <a:rPr lang="en-US" sz="2540" dirty="0" smtClean="0"/>
              <a:t>2006 –</a:t>
            </a:r>
            <a:r>
              <a:rPr lang="en-US" sz="2540" dirty="0" err="1" smtClean="0"/>
              <a:t>Solexa</a:t>
            </a:r>
            <a:r>
              <a:rPr lang="en-US" sz="2540" dirty="0" smtClean="0"/>
              <a:t> </a:t>
            </a:r>
            <a:r>
              <a:rPr lang="en-US" sz="2540" dirty="0"/>
              <a:t>(later acquired by Illumina). Now the dominant </a:t>
            </a:r>
            <a:r>
              <a:rPr lang="en-US" sz="2540" dirty="0" smtClean="0"/>
              <a:t>platform </a:t>
            </a:r>
            <a:r>
              <a:rPr lang="en-US" sz="2540" dirty="0"/>
              <a:t>with </a:t>
            </a:r>
            <a:r>
              <a:rPr lang="en-US" sz="2540" dirty="0" smtClean="0"/>
              <a:t>&gt;75</a:t>
            </a:r>
            <a:r>
              <a:rPr lang="en-US" sz="2540" dirty="0"/>
              <a:t>% market share of sequencers and and estimated &gt;90% of all bases sequenced are from Illumina machines, Sequencing by Synthesis &gt; 200Gb/day, 2x150bp reads.</a:t>
            </a:r>
            <a:endParaRPr lang="en-US" sz="2540" dirty="0"/>
          </a:p>
          <a:p>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495" y="1174674"/>
            <a:ext cx="1549555" cy="1641959"/>
          </a:xfrm>
          <a:prstGeom prst="rect">
            <a:avLst/>
          </a:prstGeom>
        </p:spPr>
      </p:pic>
      <p:sp>
        <p:nvSpPr>
          <p:cNvPr id="6" name="TextBox 5"/>
          <p:cNvSpPr txBox="1"/>
          <p:nvPr/>
        </p:nvSpPr>
        <p:spPr>
          <a:xfrm>
            <a:off x="6693518" y="2770453"/>
            <a:ext cx="3110727" cy="646331"/>
          </a:xfrm>
          <a:prstGeom prst="rect">
            <a:avLst/>
          </a:prstGeom>
          <a:noFill/>
        </p:spPr>
        <p:txBody>
          <a:bodyPr wrap="square" rtlCol="0">
            <a:spAutoFit/>
          </a:bodyPr>
          <a:lstStyle/>
          <a:p>
            <a:r>
              <a:rPr lang="en-US" sz="3600" b="1" dirty="0">
                <a:solidFill>
                  <a:srgbClr val="FF0000"/>
                </a:solidFill>
              </a:rPr>
              <a:t>Discontinued</a:t>
            </a:r>
            <a:endParaRPr lang="en-US" sz="2540" b="1" dirty="0">
              <a:solidFill>
                <a:srgbClr val="FF0000"/>
              </a:solidFill>
            </a:endParaRPr>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2207" y="3296095"/>
            <a:ext cx="2279793" cy="1754372"/>
          </a:xfrm>
          <a:prstGeom prst="rect">
            <a:avLst/>
          </a:prstGeom>
        </p:spPr>
      </p:pic>
      <p:pic>
        <p:nvPicPr>
          <p:cNvPr id="8" name="Picture 7"/>
          <p:cNvPicPr>
            <a:picLocks noChangeAspect="1"/>
          </p:cNvPicPr>
          <p:nvPr/>
        </p:nvPicPr>
        <p:blipFill>
          <a:blip r:embed="rId4"/>
          <a:stretch>
            <a:fillRect/>
          </a:stretch>
        </p:blipFill>
        <p:spPr>
          <a:xfrm>
            <a:off x="10252258" y="5131839"/>
            <a:ext cx="1524035" cy="1524035"/>
          </a:xfrm>
          <a:prstGeom prst="rect">
            <a:avLst/>
          </a:prstGeom>
        </p:spPr>
      </p:pic>
    </p:spTree>
    <p:extLst>
      <p:ext uri="{BB962C8B-B14F-4D97-AF65-F5344CB8AC3E}">
        <p14:creationId xmlns:p14="http://schemas.microsoft.com/office/powerpoint/2010/main" val="486500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a:t>Bench top Sequencers</a:t>
            </a:r>
          </a:p>
        </p:txBody>
      </p:sp>
      <p:sp>
        <p:nvSpPr>
          <p:cNvPr id="3" name="Content Placeholder 2"/>
          <p:cNvSpPr>
            <a:spLocks noGrp="1"/>
          </p:cNvSpPr>
          <p:nvPr>
            <p:ph idx="1"/>
          </p:nvPr>
        </p:nvSpPr>
        <p:spPr>
          <a:xfrm>
            <a:off x="2177350" y="1633133"/>
            <a:ext cx="4056905" cy="4733777"/>
          </a:xfrm>
        </p:spPr>
        <p:txBody>
          <a:bodyPr/>
          <a:lstStyle/>
          <a:p>
            <a:endParaRPr lang="en-US" dirty="0" smtClean="0"/>
          </a:p>
          <a:p>
            <a:r>
              <a:rPr lang="en-US" dirty="0" smtClean="0"/>
              <a:t>Roche 454 Junior</a:t>
            </a:r>
          </a:p>
          <a:p>
            <a:endParaRPr lang="en-US" dirty="0" smtClean="0"/>
          </a:p>
          <a:p>
            <a:r>
              <a:rPr lang="en-US" dirty="0" smtClean="0"/>
              <a:t>Life Technologies</a:t>
            </a:r>
          </a:p>
          <a:p>
            <a:r>
              <a:rPr lang="en-US" dirty="0"/>
              <a:t>	</a:t>
            </a:r>
            <a:r>
              <a:rPr lang="en-US" dirty="0" smtClean="0"/>
              <a:t>Ion Torrent</a:t>
            </a:r>
          </a:p>
          <a:p>
            <a:r>
              <a:rPr lang="en-US" dirty="0"/>
              <a:t>	</a:t>
            </a:r>
            <a:r>
              <a:rPr lang="en-US" dirty="0" smtClean="0"/>
              <a:t>Ion Proton</a:t>
            </a:r>
          </a:p>
          <a:p>
            <a:endParaRPr lang="en-US" dirty="0"/>
          </a:p>
          <a:p>
            <a:r>
              <a:rPr lang="en-US" dirty="0" err="1" smtClean="0"/>
              <a:t>Illumina</a:t>
            </a:r>
            <a:r>
              <a:rPr lang="en-US" dirty="0" smtClean="0"/>
              <a:t> </a:t>
            </a:r>
            <a:r>
              <a:rPr lang="en-US" dirty="0" err="1" smtClean="0"/>
              <a:t>MiSeq</a:t>
            </a:r>
            <a:endParaRPr lang="en-US" dirty="0" smtClean="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45" y="1493437"/>
            <a:ext cx="2928584" cy="1948840"/>
          </a:xfrm>
          <a:prstGeom prst="rect">
            <a:avLst/>
          </a:prstGeom>
        </p:spPr>
      </p:pic>
      <p:pic>
        <p:nvPicPr>
          <p:cNvPr id="5" name="Picture 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764" y="3287828"/>
            <a:ext cx="2295830" cy="1855030"/>
          </a:xfrm>
          <a:prstGeom prst="rect">
            <a:avLst/>
          </a:prstGeom>
        </p:spPr>
      </p:pic>
      <p:pic>
        <p:nvPicPr>
          <p:cNvPr id="6" name="Picture 5"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3816" y="3356955"/>
            <a:ext cx="1924665" cy="1800226"/>
          </a:xfrm>
          <a:prstGeom prst="rect">
            <a:avLst/>
          </a:prstGeom>
        </p:spPr>
      </p:pic>
      <p:pic>
        <p:nvPicPr>
          <p:cNvPr id="7" name="Picture 6"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908" y="5212275"/>
            <a:ext cx="3030798" cy="1603961"/>
          </a:xfrm>
          <a:prstGeom prst="rect">
            <a:avLst/>
          </a:prstGeom>
        </p:spPr>
      </p:pic>
    </p:spTree>
    <p:extLst>
      <p:ext uri="{BB962C8B-B14F-4D97-AF65-F5344CB8AC3E}">
        <p14:creationId xmlns:p14="http://schemas.microsoft.com/office/powerpoint/2010/main" val="224136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2" dirty="0"/>
              <a:t>The ‘</a:t>
            </a:r>
            <a:r>
              <a:rPr lang="en-US" sz="3992" dirty="0" smtClean="0"/>
              <a:t>Next, </a:t>
            </a:r>
            <a:r>
              <a:rPr lang="en-US" sz="3992" dirty="0"/>
              <a:t>Next’ </a:t>
            </a:r>
            <a:r>
              <a:rPr lang="en-US" sz="3992" dirty="0" smtClean="0"/>
              <a:t>Generation Sequencers</a:t>
            </a:r>
            <a:br>
              <a:rPr lang="en-US" sz="3992" dirty="0" smtClean="0"/>
            </a:br>
            <a:r>
              <a:rPr lang="en-US" sz="3992" dirty="0" smtClean="0"/>
              <a:t>	(3</a:t>
            </a:r>
            <a:r>
              <a:rPr lang="en-US" sz="3992" baseline="30000" dirty="0" smtClean="0"/>
              <a:t>rd</a:t>
            </a:r>
            <a:r>
              <a:rPr lang="en-US" sz="3992" dirty="0" smtClean="0"/>
              <a:t> Generation)</a:t>
            </a:r>
            <a:endParaRPr lang="en-US" sz="3992" dirty="0"/>
          </a:p>
        </p:txBody>
      </p:sp>
      <p:sp>
        <p:nvSpPr>
          <p:cNvPr id="3" name="Content Placeholder 2"/>
          <p:cNvSpPr>
            <a:spLocks noGrp="1"/>
          </p:cNvSpPr>
          <p:nvPr>
            <p:ph idx="1"/>
          </p:nvPr>
        </p:nvSpPr>
        <p:spPr>
          <a:xfrm>
            <a:off x="838200" y="1825625"/>
            <a:ext cx="8497186" cy="4351338"/>
          </a:xfrm>
        </p:spPr>
        <p:txBody>
          <a:bodyPr/>
          <a:lstStyle/>
          <a:p>
            <a:r>
              <a:rPr lang="en-US" sz="2540" dirty="0"/>
              <a:t>2009 – Single Molecule Read Time sequencing by Pacific Biosystems, most successful third generation sequencing platforms, </a:t>
            </a:r>
            <a:r>
              <a:rPr lang="en-US" sz="2540" dirty="0" smtClean="0"/>
              <a:t>RSII ~2Gb/day</a:t>
            </a:r>
            <a:r>
              <a:rPr lang="en-US" sz="2540" dirty="0"/>
              <a:t>, </a:t>
            </a:r>
            <a:r>
              <a:rPr lang="en-US" sz="2540" dirty="0" smtClean="0"/>
              <a:t>newer </a:t>
            </a:r>
            <a:r>
              <a:rPr lang="en-US" sz="2540" dirty="0"/>
              <a:t>Pac Bio </a:t>
            </a:r>
            <a:r>
              <a:rPr lang="en-US" sz="2540" dirty="0" smtClean="0"/>
              <a:t>Sequel </a:t>
            </a:r>
            <a:r>
              <a:rPr lang="en-US" sz="2540" dirty="0"/>
              <a:t>~</a:t>
            </a:r>
            <a:r>
              <a:rPr lang="en-US" sz="2540" dirty="0" smtClean="0"/>
              <a:t>14Gb/day, near 100Kb reads</a:t>
            </a:r>
            <a:r>
              <a:rPr lang="en-US" sz="2540" dirty="0" smtClean="0"/>
              <a:t>.</a:t>
            </a:r>
          </a:p>
          <a:p>
            <a:endParaRPr lang="en-US" sz="2540" dirty="0"/>
          </a:p>
          <a:p>
            <a:r>
              <a:rPr lang="en-US" sz="2400" dirty="0"/>
              <a:t>2015 – Another 3</a:t>
            </a:r>
            <a:r>
              <a:rPr lang="en-US" sz="2400" baseline="30000" dirty="0"/>
              <a:t>rd</a:t>
            </a:r>
            <a:r>
              <a:rPr lang="en-US" sz="2400" dirty="0"/>
              <a:t> generation sequencer, founded in 2005 and currently in beta testing. The sequencer uses </a:t>
            </a:r>
            <a:r>
              <a:rPr lang="en-US" sz="2400" dirty="0" err="1"/>
              <a:t>nanopore</a:t>
            </a:r>
            <a:r>
              <a:rPr lang="en-US" sz="2400" dirty="0"/>
              <a:t> technology developed in the 90’s to sequence single molecules. Throughput is about 500Mb per </a:t>
            </a:r>
            <a:r>
              <a:rPr lang="en-US" sz="2400" dirty="0" err="1"/>
              <a:t>flowcell</a:t>
            </a:r>
            <a:r>
              <a:rPr lang="en-US" sz="2400" dirty="0"/>
              <a:t>, capable </a:t>
            </a:r>
            <a:r>
              <a:rPr lang="en-US" sz="2400" dirty="0" smtClean="0"/>
              <a:t>of near </a:t>
            </a:r>
            <a:r>
              <a:rPr lang="en-US" sz="2400" dirty="0"/>
              <a:t>200kb reads.</a:t>
            </a:r>
          </a:p>
          <a:p>
            <a:endParaRPr lang="en-US" sz="2540"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6448" y="897621"/>
            <a:ext cx="3105552" cy="2267171"/>
          </a:xfrm>
          <a:prstGeom prst="rect">
            <a:avLst/>
          </a:prstGeom>
        </p:spPr>
      </p:pic>
      <p:sp>
        <p:nvSpPr>
          <p:cNvPr id="5" name="Rectangle 4"/>
          <p:cNvSpPr/>
          <p:nvPr/>
        </p:nvSpPr>
        <p:spPr>
          <a:xfrm>
            <a:off x="3695696" y="3061315"/>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FF0000"/>
                </a:solidFill>
              </a:rPr>
              <a:t>Iso-seq</a:t>
            </a:r>
            <a:r>
              <a:rPr lang="en-US" sz="2000" dirty="0">
                <a:solidFill>
                  <a:srgbClr val="FF0000"/>
                </a:solidFill>
              </a:rPr>
              <a:t> on Pac Bio possible, transcriptome without ‘assembly’</a:t>
            </a:r>
          </a:p>
        </p:txBody>
      </p:sp>
      <p:sp>
        <p:nvSpPr>
          <p:cNvPr id="7" name="TextBox 6"/>
          <p:cNvSpPr txBox="1"/>
          <p:nvPr/>
        </p:nvSpPr>
        <p:spPr>
          <a:xfrm>
            <a:off x="2929375" y="5081289"/>
            <a:ext cx="4738663" cy="954107"/>
          </a:xfrm>
          <a:prstGeom prst="rect">
            <a:avLst/>
          </a:prstGeom>
          <a:noFill/>
        </p:spPr>
        <p:txBody>
          <a:bodyPr wrap="square" rtlCol="0">
            <a:spAutoFit/>
          </a:bodyPr>
          <a:lstStyle/>
          <a:p>
            <a:r>
              <a:rPr lang="en-US" sz="2800" b="1" dirty="0">
                <a:solidFill>
                  <a:srgbClr val="FF0000"/>
                </a:solidFill>
              </a:rPr>
              <a:t>Fun to play with but results are highly variable</a:t>
            </a:r>
          </a:p>
        </p:txBody>
      </p:sp>
      <p:pic>
        <p:nvPicPr>
          <p:cNvPr id="8" name="Picture 7" descr="mini_ion_300_open-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38" y="5374650"/>
            <a:ext cx="2241506" cy="148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544" y="4061207"/>
            <a:ext cx="2282456" cy="1958348"/>
          </a:xfrm>
          <a:prstGeom prst="rect">
            <a:avLst/>
          </a:prstGeom>
        </p:spPr>
      </p:pic>
      <p:sp>
        <p:nvSpPr>
          <p:cNvPr id="10" name="TextBox 9"/>
          <p:cNvSpPr txBox="1"/>
          <p:nvPr/>
        </p:nvSpPr>
        <p:spPr>
          <a:xfrm>
            <a:off x="838200" y="6160382"/>
            <a:ext cx="4769781" cy="650691"/>
          </a:xfrm>
          <a:prstGeom prst="rect">
            <a:avLst/>
          </a:prstGeom>
          <a:noFill/>
        </p:spPr>
        <p:txBody>
          <a:bodyPr wrap="square" rtlCol="0">
            <a:spAutoFit/>
          </a:bodyPr>
          <a:lstStyle/>
          <a:p>
            <a:r>
              <a:rPr lang="en-US" sz="1814" dirty="0"/>
              <a:t>FYI: 4</a:t>
            </a:r>
            <a:r>
              <a:rPr lang="en-US" sz="1814" baseline="30000" dirty="0"/>
              <a:t>th</a:t>
            </a:r>
            <a:r>
              <a:rPr lang="en-US" sz="1814" dirty="0"/>
              <a:t> generation sequencing is being described as In-situ sequencing</a:t>
            </a:r>
          </a:p>
        </p:txBody>
      </p:sp>
    </p:spTree>
    <p:extLst>
      <p:ext uri="{BB962C8B-B14F-4D97-AF65-F5344CB8AC3E}">
        <p14:creationId xmlns:p14="http://schemas.microsoft.com/office/powerpoint/2010/main" val="373855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996" y="355847"/>
            <a:ext cx="9348264" cy="1054394"/>
          </a:xfrm>
        </p:spPr>
        <p:txBody>
          <a:bodyPr>
            <a:normAutofit fontScale="90000"/>
          </a:bodyPr>
          <a:lstStyle/>
          <a:p>
            <a:r>
              <a:rPr lang="en-US" smtClean="0"/>
              <a:t>Illumina sequencing</a:t>
            </a:r>
            <a:br>
              <a:rPr lang="en-US" smtClean="0"/>
            </a:br>
            <a:r>
              <a:rPr lang="en-US"/>
              <a:t> </a:t>
            </a:r>
            <a:r>
              <a:rPr lang="en-US" smtClean="0"/>
              <a:t> </a:t>
            </a:r>
            <a:r>
              <a:rPr lang="en-US" dirty="0" smtClean="0"/>
              <a:t>sequencing </a:t>
            </a:r>
            <a:r>
              <a:rPr lang="en-US" smtClean="0"/>
              <a:t>by synthesis</a:t>
            </a:r>
            <a:endParaRPr lang="en-US" dirty="0"/>
          </a:p>
        </p:txBody>
      </p:sp>
      <p:sp>
        <p:nvSpPr>
          <p:cNvPr id="2" name="Content Placeholder 1"/>
          <p:cNvSpPr>
            <a:spLocks noGrp="1"/>
          </p:cNvSpPr>
          <p:nvPr>
            <p:ph idx="1"/>
          </p:nvPr>
        </p:nvSpPr>
        <p:spPr>
          <a:xfrm>
            <a:off x="937996" y="2103971"/>
            <a:ext cx="2373466" cy="465280"/>
          </a:xfrm>
        </p:spPr>
        <p:txBody>
          <a:bodyPr>
            <a:normAutofit/>
          </a:bodyPr>
          <a:lstStyle/>
          <a:p>
            <a:pPr marL="0" indent="0">
              <a:buNone/>
            </a:pPr>
            <a:r>
              <a:rPr lang="en-US" sz="2400" dirty="0">
                <a:hlinkClick r:id="rId2"/>
              </a:rPr>
              <a:t>Illumina SBS</a:t>
            </a:r>
            <a:endParaRPr lang="en-US" sz="2400"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837" y="3640095"/>
            <a:ext cx="6720254" cy="2999122"/>
          </a:xfrm>
          <a:prstGeom prst="rect">
            <a:avLst/>
          </a:prstGeom>
        </p:spPr>
      </p:pic>
      <p:sp>
        <p:nvSpPr>
          <p:cNvPr id="6" name="Rectangle 5"/>
          <p:cNvSpPr/>
          <p:nvPr/>
        </p:nvSpPr>
        <p:spPr>
          <a:xfrm>
            <a:off x="9533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76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769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13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539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774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277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15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424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420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39154" y="2148574"/>
            <a:ext cx="3958909" cy="276999"/>
          </a:xfrm>
          <a:prstGeom prst="rect">
            <a:avLst/>
          </a:prstGeom>
          <a:noFill/>
        </p:spPr>
        <p:txBody>
          <a:bodyPr wrap="square" rtlCol="0">
            <a:spAutoFit/>
          </a:bodyPr>
          <a:lstStyle/>
          <a:p>
            <a:pPr algn="ctr"/>
            <a:r>
              <a:rPr lang="en-US" sz="1200" dirty="0"/>
              <a:t>Target Region</a:t>
            </a:r>
          </a:p>
        </p:txBody>
      </p:sp>
      <p:sp>
        <p:nvSpPr>
          <p:cNvPr id="17" name="Rectangle 16"/>
          <p:cNvSpPr/>
          <p:nvPr/>
        </p:nvSpPr>
        <p:spPr>
          <a:xfrm>
            <a:off x="4508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075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824207" y="2184729"/>
            <a:ext cx="2135616" cy="246221"/>
          </a:xfrm>
          <a:prstGeom prst="rect">
            <a:avLst/>
          </a:prstGeom>
          <a:noFill/>
        </p:spPr>
        <p:txBody>
          <a:bodyPr wrap="square" rtlCol="0">
            <a:spAutoFit/>
          </a:bodyPr>
          <a:lstStyle/>
          <a:p>
            <a:r>
              <a:rPr lang="en-US" sz="1000" dirty="0"/>
              <a:t>P5        BC2 </a:t>
            </a:r>
          </a:p>
        </p:txBody>
      </p:sp>
      <p:sp>
        <p:nvSpPr>
          <p:cNvPr id="20" name="TextBox 19"/>
          <p:cNvSpPr txBox="1"/>
          <p:nvPr/>
        </p:nvSpPr>
        <p:spPr>
          <a:xfrm>
            <a:off x="8556740" y="2184351"/>
            <a:ext cx="2100067" cy="400110"/>
          </a:xfrm>
          <a:prstGeom prst="rect">
            <a:avLst/>
          </a:prstGeom>
          <a:noFill/>
        </p:spPr>
        <p:txBody>
          <a:bodyPr wrap="square" rtlCol="0">
            <a:spAutoFit/>
          </a:bodyPr>
          <a:lstStyle/>
          <a:p>
            <a:r>
              <a:rPr lang="en-US" sz="1000" dirty="0"/>
              <a:t>		BC1   P7</a:t>
            </a:r>
          </a:p>
        </p:txBody>
      </p:sp>
      <p:sp>
        <p:nvSpPr>
          <p:cNvPr id="21" name="Rectangle 20"/>
          <p:cNvSpPr/>
          <p:nvPr/>
        </p:nvSpPr>
        <p:spPr>
          <a:xfrm>
            <a:off x="9074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508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962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965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609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611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4511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4968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5048819" y="2669313"/>
            <a:ext cx="2090568" cy="276999"/>
          </a:xfrm>
          <a:prstGeom prst="rect">
            <a:avLst/>
          </a:prstGeom>
          <a:noFill/>
        </p:spPr>
        <p:txBody>
          <a:bodyPr wrap="square" rtlCol="0">
            <a:spAutoFit/>
          </a:bodyPr>
          <a:lstStyle/>
          <a:p>
            <a:pPr algn="ctr"/>
            <a:r>
              <a:rPr lang="en-US" sz="1200" dirty="0"/>
              <a:t>Read 1 (50 - 300bp)</a:t>
            </a:r>
          </a:p>
        </p:txBody>
      </p:sp>
      <p:sp>
        <p:nvSpPr>
          <p:cNvPr id="31" name="TextBox 30"/>
          <p:cNvSpPr txBox="1"/>
          <p:nvPr/>
        </p:nvSpPr>
        <p:spPr>
          <a:xfrm>
            <a:off x="6976716" y="1591639"/>
            <a:ext cx="1784616" cy="276999"/>
          </a:xfrm>
          <a:prstGeom prst="rect">
            <a:avLst/>
          </a:prstGeom>
          <a:noFill/>
        </p:spPr>
        <p:txBody>
          <a:bodyPr wrap="square" rtlCol="0">
            <a:spAutoFit/>
          </a:bodyPr>
          <a:lstStyle/>
          <a:p>
            <a:pPr algn="ctr"/>
            <a:r>
              <a:rPr lang="en-US" sz="1200" dirty="0"/>
              <a:t>Read 2 (50-300bp)</a:t>
            </a:r>
          </a:p>
        </p:txBody>
      </p:sp>
      <p:sp>
        <p:nvSpPr>
          <p:cNvPr id="32" name="Right Arrow 31"/>
          <p:cNvSpPr/>
          <p:nvPr/>
        </p:nvSpPr>
        <p:spPr>
          <a:xfrm rot="10800000">
            <a:off x="6782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9072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9540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9075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3809928"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4276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3936552" y="2718168"/>
            <a:ext cx="1148004" cy="276999"/>
          </a:xfrm>
          <a:prstGeom prst="rect">
            <a:avLst/>
          </a:prstGeom>
          <a:noFill/>
        </p:spPr>
        <p:txBody>
          <a:bodyPr wrap="square" rtlCol="0">
            <a:spAutoFit/>
          </a:bodyPr>
          <a:lstStyle/>
          <a:p>
            <a:r>
              <a:rPr lang="en-US" sz="1200" dirty="0"/>
              <a:t>       BC1 (8bp)</a:t>
            </a:r>
          </a:p>
        </p:txBody>
      </p:sp>
      <p:sp>
        <p:nvSpPr>
          <p:cNvPr id="42" name="TextBox 41"/>
          <p:cNvSpPr txBox="1"/>
          <p:nvPr/>
        </p:nvSpPr>
        <p:spPr>
          <a:xfrm>
            <a:off x="9198062" y="2763894"/>
            <a:ext cx="1148004" cy="276999"/>
          </a:xfrm>
          <a:prstGeom prst="rect">
            <a:avLst/>
          </a:prstGeom>
          <a:noFill/>
        </p:spPr>
        <p:txBody>
          <a:bodyPr wrap="square" rtlCol="0">
            <a:spAutoFit/>
          </a:bodyPr>
          <a:lstStyle/>
          <a:p>
            <a:r>
              <a:rPr lang="en-US" sz="1200" dirty="0"/>
              <a:t>       BC2 (8bp)</a:t>
            </a:r>
          </a:p>
        </p:txBody>
      </p:sp>
      <p:cxnSp>
        <p:nvCxnSpPr>
          <p:cNvPr id="45" name="Straight Arrow Connector 44"/>
          <p:cNvCxnSpPr/>
          <p:nvPr/>
        </p:nvCxnSpPr>
        <p:spPr>
          <a:xfrm>
            <a:off x="4968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094103" y="3048492"/>
            <a:ext cx="2090568" cy="276999"/>
          </a:xfrm>
          <a:prstGeom prst="rect">
            <a:avLst/>
          </a:prstGeom>
          <a:noFill/>
        </p:spPr>
        <p:txBody>
          <a:bodyPr wrap="square" rtlCol="0">
            <a:spAutoFit/>
          </a:bodyPr>
          <a:lstStyle/>
          <a:p>
            <a:pPr algn="ctr"/>
            <a:r>
              <a:rPr lang="en-US" sz="1200" dirty="0"/>
              <a:t>Insert size</a:t>
            </a:r>
          </a:p>
        </p:txBody>
      </p:sp>
      <p:cxnSp>
        <p:nvCxnSpPr>
          <p:cNvPr id="47" name="Straight Arrow Connector 46"/>
          <p:cNvCxnSpPr/>
          <p:nvPr/>
        </p:nvCxnSpPr>
        <p:spPr>
          <a:xfrm>
            <a:off x="3718209" y="3325491"/>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94103" y="3336273"/>
            <a:ext cx="2090568" cy="276999"/>
          </a:xfrm>
          <a:prstGeom prst="rect">
            <a:avLst/>
          </a:prstGeom>
          <a:noFill/>
        </p:spPr>
        <p:txBody>
          <a:bodyPr wrap="square" rtlCol="0">
            <a:spAutoFit/>
          </a:bodyPr>
          <a:lstStyle/>
          <a:p>
            <a:pPr algn="ctr"/>
            <a:r>
              <a:rPr lang="en-US" sz="1200" dirty="0"/>
              <a:t>Fragment length</a:t>
            </a:r>
          </a:p>
        </p:txBody>
      </p:sp>
    </p:spTree>
    <p:extLst>
      <p:ext uri="{BB962C8B-B14F-4D97-AF65-F5344CB8AC3E}">
        <p14:creationId xmlns:p14="http://schemas.microsoft.com/office/powerpoint/2010/main" val="293644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
        <p:nvSpPr>
          <p:cNvPr id="2" name="Title 1"/>
          <p:cNvSpPr>
            <a:spLocks noGrp="1"/>
          </p:cNvSpPr>
          <p:nvPr>
            <p:ph type="title"/>
          </p:nvPr>
        </p:nvSpPr>
        <p:spPr/>
        <p:txBody>
          <a:bodyPr>
            <a:normAutofit/>
          </a:bodyPr>
          <a:lstStyle/>
          <a:p>
            <a:r>
              <a:rPr lang="en-US" sz="4355" dirty="0"/>
              <a:t>Sequencing Costs</a:t>
            </a:r>
          </a:p>
        </p:txBody>
      </p:sp>
      <p:sp>
        <p:nvSpPr>
          <p:cNvPr id="3" name="Content Placeholder 2"/>
          <p:cNvSpPr>
            <a:spLocks noGrp="1"/>
          </p:cNvSpPr>
          <p:nvPr>
            <p:ph idx="1"/>
          </p:nvPr>
        </p:nvSpPr>
        <p:spPr>
          <a:xfrm>
            <a:off x="2177349" y="5566907"/>
            <a:ext cx="8195901" cy="1244291"/>
          </a:xfrm>
        </p:spPr>
        <p:txBody>
          <a:bodyPr>
            <a:normAutofit fontScale="92500" lnSpcReduction="10000"/>
          </a:bodyPr>
          <a:lstStyle/>
          <a:p>
            <a:r>
              <a:rPr lang="en-US" sz="2177" dirty="0"/>
              <a:t>Includes: labor, administration, management, utilities, reagents, consumables, instruments (amortized over 3 years), informatics related to sequence productions, submission, indirect costs.</a:t>
            </a:r>
          </a:p>
          <a:p>
            <a:r>
              <a:rPr lang="en-US" sz="2177" dirty="0"/>
              <a:t>http://</a:t>
            </a:r>
            <a:r>
              <a:rPr lang="en-US" sz="2177" dirty="0" err="1"/>
              <a:t>www.genome.gov</a:t>
            </a:r>
            <a:r>
              <a:rPr lang="en-US" sz="2177" dirty="0"/>
              <a:t>/</a:t>
            </a:r>
            <a:r>
              <a:rPr lang="en-US" sz="2177" dirty="0" err="1"/>
              <a:t>sequencingcosts</a:t>
            </a:r>
            <a:r>
              <a:rPr lang="en-US" sz="2177" dirty="0"/>
              <a:t>/</a:t>
            </a:r>
          </a:p>
        </p:txBody>
      </p:sp>
      <p:sp>
        <p:nvSpPr>
          <p:cNvPr id="8" name="TextBox 7"/>
          <p:cNvSpPr txBox="1"/>
          <p:nvPr/>
        </p:nvSpPr>
        <p:spPr>
          <a:xfrm>
            <a:off x="4575200" y="1908200"/>
            <a:ext cx="1382545" cy="343620"/>
          </a:xfrm>
          <a:prstGeom prst="rect">
            <a:avLst/>
          </a:prstGeom>
          <a:noFill/>
        </p:spPr>
        <p:txBody>
          <a:bodyPr wrap="square" rtlCol="0">
            <a:spAutoFit/>
          </a:bodyPr>
          <a:lstStyle/>
          <a:p>
            <a:r>
              <a:rPr lang="en-US" sz="1633" dirty="0"/>
              <a:t>$</a:t>
            </a:r>
            <a:r>
              <a:rPr lang="en-US" sz="1633" dirty="0" smtClean="0"/>
              <a:t>0.012/Mb</a:t>
            </a:r>
            <a:endParaRPr lang="en-US" sz="1633" dirty="0"/>
          </a:p>
        </p:txBody>
      </p:sp>
      <p:sp>
        <p:nvSpPr>
          <p:cNvPr id="9" name="TextBox 8"/>
          <p:cNvSpPr txBox="1"/>
          <p:nvPr/>
        </p:nvSpPr>
        <p:spPr>
          <a:xfrm>
            <a:off x="8515454" y="1908201"/>
            <a:ext cx="1520800" cy="846194"/>
          </a:xfrm>
          <a:prstGeom prst="rect">
            <a:avLst/>
          </a:prstGeom>
          <a:noFill/>
        </p:spPr>
        <p:txBody>
          <a:bodyPr wrap="square" rtlCol="0">
            <a:spAutoFit/>
          </a:bodyPr>
          <a:lstStyle/>
          <a:p>
            <a:pPr algn="r"/>
            <a:r>
              <a:rPr lang="en-US" sz="1633" dirty="0"/>
              <a:t>$</a:t>
            </a:r>
            <a:r>
              <a:rPr lang="en-US" sz="1633" dirty="0" smtClean="0"/>
              <a:t>1,121 </a:t>
            </a:r>
            <a:r>
              <a:rPr lang="en-US" sz="1633" dirty="0"/>
              <a:t>per Human sized (30x) genome</a:t>
            </a:r>
          </a:p>
        </p:txBody>
      </p:sp>
      <p:sp>
        <p:nvSpPr>
          <p:cNvPr id="5" name="TextBox 4"/>
          <p:cNvSpPr txBox="1"/>
          <p:nvPr/>
        </p:nvSpPr>
        <p:spPr>
          <a:xfrm>
            <a:off x="8515454" y="668804"/>
            <a:ext cx="2908853" cy="461665"/>
          </a:xfrm>
          <a:prstGeom prst="rect">
            <a:avLst/>
          </a:prstGeom>
          <a:noFill/>
        </p:spPr>
        <p:txBody>
          <a:bodyPr wrap="square" rtlCol="0">
            <a:spAutoFit/>
          </a:bodyPr>
          <a:lstStyle/>
          <a:p>
            <a:r>
              <a:rPr lang="en-US" sz="2400" dirty="0" smtClean="0"/>
              <a:t>July 2017</a:t>
            </a:r>
            <a:endParaRPr lang="en-US" sz="2400" dirty="0"/>
          </a:p>
        </p:txBody>
      </p:sp>
    </p:spTree>
    <p:extLst>
      <p:ext uri="{BB962C8B-B14F-4D97-AF65-F5344CB8AC3E}">
        <p14:creationId xmlns:p14="http://schemas.microsoft.com/office/powerpoint/2010/main" val="864175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Text Placeholder 2"/>
          <p:cNvSpPr>
            <a:spLocks noGrp="1"/>
          </p:cNvSpPr>
          <p:nvPr>
            <p:ph type="body" idx="1"/>
          </p:nvPr>
        </p:nvSpPr>
        <p:spPr/>
        <p:txBody>
          <a:bodyPr/>
          <a:lstStyle/>
          <a:p>
            <a:r>
              <a:rPr lang="en-US" dirty="0" smtClean="0"/>
              <a:t>So you want to do a:</a:t>
            </a:r>
          </a:p>
          <a:p>
            <a:r>
              <a:rPr lang="en-US" dirty="0" err="1" smtClean="0"/>
              <a:t>RNASeq</a:t>
            </a:r>
            <a:r>
              <a:rPr lang="en-US" dirty="0" smtClean="0"/>
              <a:t> Experiment </a:t>
            </a:r>
            <a:r>
              <a:rPr lang="mr-IN" dirty="0" smtClean="0"/>
              <a:t>–</a:t>
            </a:r>
            <a:r>
              <a:rPr lang="en-US" dirty="0" smtClean="0"/>
              <a:t> Differential Expression Analysis</a:t>
            </a:r>
            <a:endParaRPr lang="en-US" dirty="0"/>
          </a:p>
        </p:txBody>
      </p:sp>
    </p:spTree>
    <p:extLst>
      <p:ext uri="{BB962C8B-B14F-4D97-AF65-F5344CB8AC3E}">
        <p14:creationId xmlns:p14="http://schemas.microsoft.com/office/powerpoint/2010/main" val="5532624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Treating Bioinformatics as a Data Science</a:t>
            </a:r>
            <a:endParaRPr lang="en-US" dirty="0"/>
          </a:p>
        </p:txBody>
      </p:sp>
      <p:sp>
        <p:nvSpPr>
          <p:cNvPr id="3" name="Content Placeholder 2"/>
          <p:cNvSpPr>
            <a:spLocks noGrp="1"/>
          </p:cNvSpPr>
          <p:nvPr>
            <p:ph idx="1"/>
          </p:nvPr>
        </p:nvSpPr>
        <p:spPr/>
        <p:txBody>
          <a:bodyPr/>
          <a:lstStyle/>
          <a:p>
            <a:pPr marL="0" indent="0">
              <a:buNone/>
            </a:pPr>
            <a:r>
              <a:rPr lang="en-US" dirty="0" smtClean="0"/>
              <a:t>Seven stages to data science</a:t>
            </a:r>
          </a:p>
          <a:p>
            <a:pPr marL="466618" indent="-466618">
              <a:buFont typeface="+mj-lt"/>
              <a:buAutoNum type="arabicPeriod"/>
            </a:pPr>
            <a:r>
              <a:rPr lang="en-US" dirty="0" smtClean="0">
                <a:solidFill>
                  <a:srgbClr val="0000FF"/>
                </a:solidFill>
              </a:rPr>
              <a:t>Define </a:t>
            </a:r>
            <a:r>
              <a:rPr lang="en-US" dirty="0">
                <a:solidFill>
                  <a:srgbClr val="0000FF"/>
                </a:solidFill>
              </a:rPr>
              <a:t>the question of interest</a:t>
            </a:r>
          </a:p>
          <a:p>
            <a:pPr marL="466618" indent="-466618">
              <a:buFont typeface="+mj-lt"/>
              <a:buAutoNum type="arabicPeriod"/>
            </a:pPr>
            <a:r>
              <a:rPr lang="en-US" dirty="0">
                <a:solidFill>
                  <a:srgbClr val="008000"/>
                </a:solidFill>
              </a:rPr>
              <a:t>Get the data</a:t>
            </a:r>
          </a:p>
          <a:p>
            <a:pPr marL="466618" indent="-466618">
              <a:buFont typeface="+mj-lt"/>
              <a:buAutoNum type="arabicPeriod"/>
            </a:pPr>
            <a:r>
              <a:rPr lang="en-US" dirty="0">
                <a:solidFill>
                  <a:srgbClr val="008000"/>
                </a:solidFill>
              </a:rPr>
              <a:t>Clean the data</a:t>
            </a:r>
          </a:p>
          <a:p>
            <a:pPr marL="466618" indent="-466618">
              <a:buFont typeface="+mj-lt"/>
              <a:buAutoNum type="arabicPeriod"/>
            </a:pPr>
            <a:r>
              <a:rPr lang="en-US" dirty="0">
                <a:solidFill>
                  <a:srgbClr val="008000"/>
                </a:solidFill>
              </a:rPr>
              <a:t>Explore the data</a:t>
            </a:r>
            <a:endParaRPr lang="en-US" dirty="0"/>
          </a:p>
          <a:p>
            <a:pPr marL="466618" indent="-466618">
              <a:buFont typeface="+mj-lt"/>
              <a:buAutoNum type="arabicPeriod"/>
            </a:pPr>
            <a:r>
              <a:rPr lang="en-US" dirty="0">
                <a:solidFill>
                  <a:srgbClr val="FF0000"/>
                </a:solidFill>
              </a:rPr>
              <a:t>Fit statistical models</a:t>
            </a:r>
            <a:endParaRPr lang="en-US" dirty="0"/>
          </a:p>
          <a:p>
            <a:pPr marL="466618" indent="-466618">
              <a:buFont typeface="+mj-lt"/>
              <a:buAutoNum type="arabicPeriod"/>
            </a:pPr>
            <a:r>
              <a:rPr lang="en-US" dirty="0">
                <a:solidFill>
                  <a:srgbClr val="660066"/>
                </a:solidFill>
              </a:rPr>
              <a:t>Communicate the results</a:t>
            </a:r>
          </a:p>
          <a:p>
            <a:pPr marL="466618" indent="-466618">
              <a:buFont typeface="+mj-lt"/>
              <a:buAutoNum type="arabicPeriod"/>
            </a:pPr>
            <a:r>
              <a:rPr lang="en-US" dirty="0">
                <a:solidFill>
                  <a:srgbClr val="660066"/>
                </a:solidFill>
              </a:rPr>
              <a:t>Make your analysis </a:t>
            </a:r>
            <a:r>
              <a:rPr lang="en-US" dirty="0" smtClean="0">
                <a:solidFill>
                  <a:srgbClr val="660066"/>
                </a:solidFill>
              </a:rPr>
              <a:t>reproducible</a:t>
            </a:r>
            <a:endParaRPr lang="en-US" dirty="0">
              <a:solidFill>
                <a:srgbClr val="660066"/>
              </a:solidFill>
            </a:endParaRPr>
          </a:p>
        </p:txBody>
      </p:sp>
      <p:sp>
        <p:nvSpPr>
          <p:cNvPr id="4" name="TextBox 3"/>
          <p:cNvSpPr txBox="1"/>
          <p:nvPr/>
        </p:nvSpPr>
        <p:spPr>
          <a:xfrm>
            <a:off x="6377651" y="2896801"/>
            <a:ext cx="4976149" cy="2208985"/>
          </a:xfrm>
          <a:prstGeom prst="rect">
            <a:avLst/>
          </a:prstGeom>
          <a:solidFill>
            <a:srgbClr val="0000FF">
              <a:alpha val="25000"/>
            </a:srgbClr>
          </a:solidFill>
          <a:ln>
            <a:solidFill>
              <a:srgbClr val="0000FF"/>
            </a:solidFill>
          </a:ln>
          <a:effectLst>
            <a:glow rad="101600">
              <a:schemeClr val="accent1">
                <a:lumMod val="60000"/>
                <a:lumOff val="40000"/>
                <a:alpha val="75000"/>
              </a:schemeClr>
            </a:glow>
          </a:effectLst>
          <a:scene3d>
            <a:camera prst="orthographicFront"/>
            <a:lightRig rig="threePt" dir="t"/>
          </a:scene3d>
          <a:sp3d>
            <a:bevelT/>
          </a:sp3d>
        </p:spPr>
        <p:txBody>
          <a:bodyPr wrap="square" lIns="331811" tIns="331811" rIns="331811" bIns="331811" rtlCol="0">
            <a:spAutoFit/>
          </a:bodyPr>
          <a:lstStyle/>
          <a:p>
            <a:r>
              <a:rPr lang="en-US" sz="2000" b="1" dirty="0"/>
              <a:t>Data science done well looks </a:t>
            </a:r>
            <a:r>
              <a:rPr lang="en-US" sz="2000" b="1" dirty="0" smtClean="0"/>
              <a:t>easy </a:t>
            </a:r>
            <a:r>
              <a:rPr lang="en-US" sz="2000" b="1" dirty="0"/>
              <a:t>and that</a:t>
            </a:r>
            <a:r>
              <a:rPr lang="fr-FR" sz="2000" b="1" dirty="0"/>
              <a:t>’</a:t>
            </a:r>
            <a:r>
              <a:rPr lang="en-US" sz="2000" b="1" dirty="0"/>
              <a:t>s a big problem for data scientists</a:t>
            </a:r>
          </a:p>
          <a:p>
            <a:endParaRPr lang="en-US" sz="2000" b="1" dirty="0"/>
          </a:p>
          <a:p>
            <a:pPr algn="ctr"/>
            <a:r>
              <a:rPr lang="en-US" sz="2000" b="1" dirty="0" err="1"/>
              <a:t>simplystatistics.org</a:t>
            </a:r>
            <a:r>
              <a:rPr lang="en-US" sz="2000" b="1" dirty="0"/>
              <a:t> </a:t>
            </a:r>
          </a:p>
          <a:p>
            <a:pPr algn="ctr"/>
            <a:r>
              <a:rPr lang="en-US" sz="2000" b="1" dirty="0"/>
              <a:t>March 3, 2015 by Jeff Leek</a:t>
            </a:r>
          </a:p>
        </p:txBody>
      </p:sp>
    </p:spTree>
    <p:extLst>
      <p:ext uri="{BB962C8B-B14F-4D97-AF65-F5344CB8AC3E}">
        <p14:creationId xmlns:p14="http://schemas.microsoft.com/office/powerpoint/2010/main" val="1486674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621559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Experiments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Beginning with the question of interest ( and working backwards )</a:t>
            </a:r>
          </a:p>
          <a:p>
            <a:r>
              <a:rPr lang="en-US" dirty="0" smtClean="0"/>
              <a:t>The final step of a DE analysis is the application of a linear model to each gene in your dataset.</a:t>
            </a:r>
          </a:p>
          <a:p>
            <a:pPr marL="457200" lvl="1" indent="0">
              <a:buNone/>
            </a:pPr>
            <a:r>
              <a:rPr lang="en-US" dirty="0" smtClean="0"/>
              <a:t>Traditional statistical considerations and basic principals of statistical design of experiments apply.</a:t>
            </a:r>
          </a:p>
          <a:p>
            <a:pPr lvl="1"/>
            <a:r>
              <a:rPr lang="en-US" b="1" dirty="0" smtClean="0"/>
              <a:t>Control</a:t>
            </a:r>
            <a:r>
              <a:rPr lang="en-US" dirty="0" smtClean="0"/>
              <a:t> for effects of outside variables, avoid/consider possible biases, avoid confounding variables in sample preparation.</a:t>
            </a:r>
          </a:p>
          <a:p>
            <a:pPr lvl="1"/>
            <a:r>
              <a:rPr lang="en-US" b="1" dirty="0" smtClean="0"/>
              <a:t>Randomization</a:t>
            </a:r>
            <a:r>
              <a:rPr lang="en-US" dirty="0" smtClean="0"/>
              <a:t> of samples, plots, etc.</a:t>
            </a:r>
          </a:p>
          <a:p>
            <a:pPr lvl="1"/>
            <a:r>
              <a:rPr lang="en-US" b="1" dirty="0" smtClean="0"/>
              <a:t>Replication</a:t>
            </a:r>
            <a:r>
              <a:rPr lang="en-US" dirty="0" smtClean="0"/>
              <a:t> is essential (triplicates are THE minimum)</a:t>
            </a:r>
          </a:p>
          <a:p>
            <a:r>
              <a:rPr lang="en-US" dirty="0" smtClean="0"/>
              <a:t>You should know your final (De) model and comparison contrasts before beginning your experiment.</a:t>
            </a:r>
            <a:endParaRPr lang="en-US" dirty="0"/>
          </a:p>
        </p:txBody>
      </p:sp>
    </p:spTree>
    <p:extLst>
      <p:ext uri="{BB962C8B-B14F-4D97-AF65-F5344CB8AC3E}">
        <p14:creationId xmlns:p14="http://schemas.microsoft.com/office/powerpoint/2010/main" val="173110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outcomes</a:t>
            </a:r>
            <a:br>
              <a:rPr lang="en-US" dirty="0" smtClean="0"/>
            </a:br>
            <a:r>
              <a:rPr lang="en-US" dirty="0"/>
              <a:t>	</a:t>
            </a:r>
            <a:r>
              <a:rPr lang="en-US" dirty="0" smtClean="0"/>
              <a:t>Goldilocks and the three bears</a:t>
            </a:r>
            <a:endParaRPr lang="en-US" dirty="0"/>
          </a:p>
        </p:txBody>
      </p:sp>
      <p:sp>
        <p:nvSpPr>
          <p:cNvPr id="3" name="Content Placeholder 2"/>
          <p:cNvSpPr>
            <a:spLocks noGrp="1"/>
          </p:cNvSpPr>
          <p:nvPr>
            <p:ph idx="1"/>
          </p:nvPr>
        </p:nvSpPr>
        <p:spPr>
          <a:xfrm>
            <a:off x="838200" y="1825624"/>
            <a:ext cx="10515600" cy="4809091"/>
          </a:xfrm>
        </p:spPr>
        <p:txBody>
          <a:bodyPr>
            <a:normAutofit/>
          </a:bodyPr>
          <a:lstStyle/>
          <a:p>
            <a:r>
              <a:rPr lang="en-US" dirty="0" smtClean="0"/>
              <a:t>Technical and/or biological variation exceeds that of experimental variation, results in 0 differentially expressed genes.</a:t>
            </a:r>
          </a:p>
          <a:p>
            <a:r>
              <a:rPr lang="en-US" dirty="0" smtClean="0"/>
              <a:t>Experiment induces an extreme phenotype with cascading effects and/or little to no biological variation between replication (think cell lines), results in 1000s of differentially expressed genes. Some of which are due directly to the experiment; however, many due to downstream cascading effects.</a:t>
            </a:r>
          </a:p>
          <a:p>
            <a:r>
              <a:rPr lang="en-US" dirty="0" smtClean="0"/>
              <a:t>Technical artifacts are controlled. Biological variation is induced in the experiment, and cascading effects are controlled, or accounted for, results in 10s to 100s of differentially expressed genes directly applicable to the question of interest. </a:t>
            </a:r>
            <a:endParaRPr lang="en-US" dirty="0"/>
          </a:p>
        </p:txBody>
      </p:sp>
    </p:spTree>
    <p:extLst>
      <p:ext uri="{BB962C8B-B14F-4D97-AF65-F5344CB8AC3E}">
        <p14:creationId xmlns:p14="http://schemas.microsoft.com/office/powerpoint/2010/main" val="1006501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2" name="Content Placeholder 1"/>
          <p:cNvSpPr>
            <a:spLocks noGrp="1"/>
          </p:cNvSpPr>
          <p:nvPr>
            <p:ph idx="1"/>
          </p:nvPr>
        </p:nvSpPr>
        <p:spPr>
          <a:xfrm>
            <a:off x="1020726" y="1690688"/>
            <a:ext cx="10100930" cy="4347041"/>
          </a:xfrm>
        </p:spPr>
        <p:txBody>
          <a:bodyPr>
            <a:noAutofit/>
          </a:bodyPr>
          <a:lstStyle/>
          <a:p>
            <a:r>
              <a:rPr lang="en-US" sz="2400" dirty="0"/>
              <a:t>Prepare more samples then you are going to need, i.e. expect some will be of poor quality, or fail </a:t>
            </a:r>
          </a:p>
          <a:p>
            <a:r>
              <a:rPr lang="en-US" sz="2400" dirty="0"/>
              <a:t>Preparation stages should occur across all samples at the same time (or as close as possible) and by the same person</a:t>
            </a:r>
          </a:p>
          <a:p>
            <a:r>
              <a:rPr lang="en-US" sz="2400" dirty="0"/>
              <a:t>Spend time practicing a new technique to produce the highest quality product you can, reliably</a:t>
            </a:r>
          </a:p>
          <a:p>
            <a:r>
              <a:rPr lang="en-US" sz="2400" dirty="0"/>
              <a:t>Quality should be established using Fragment analysis traces (pseudo-gel images, RNA RIN &gt; 7.0)</a:t>
            </a:r>
          </a:p>
          <a:p>
            <a:r>
              <a:rPr lang="en-US" sz="2400" dirty="0"/>
              <a:t>DNA/RNA should not be degraded</a:t>
            </a:r>
          </a:p>
          <a:p>
            <a:pPr lvl="1"/>
            <a:r>
              <a:rPr lang="en-US" sz="2000" dirty="0"/>
              <a:t>260/280 ratios for RNA should be approximately 2.0 and 260/230 should be between 2.0 and 2.2. Values over 1.8 are acceptable</a:t>
            </a:r>
          </a:p>
          <a:p>
            <a:r>
              <a:rPr lang="en-US" sz="2400" dirty="0"/>
              <a:t>Quantity should be determined with a </a:t>
            </a:r>
            <a:r>
              <a:rPr lang="en-US" sz="2400" dirty="0" err="1"/>
              <a:t>Fluorometer</a:t>
            </a:r>
            <a:r>
              <a:rPr lang="en-US" sz="2400" dirty="0"/>
              <a:t>, such as a Qubit.</a:t>
            </a:r>
          </a:p>
        </p:txBody>
      </p:sp>
    </p:spTree>
    <p:extLst>
      <p:ext uri="{BB962C8B-B14F-4D97-AF65-F5344CB8AC3E}">
        <p14:creationId xmlns:p14="http://schemas.microsoft.com/office/powerpoint/2010/main" val="1782996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Sample preparation</a:t>
            </a:r>
            <a:endParaRPr lang="en-US" dirty="0"/>
          </a:p>
        </p:txBody>
      </p:sp>
      <p:sp>
        <p:nvSpPr>
          <p:cNvPr id="6" name="Content Placeholder 5"/>
          <p:cNvSpPr>
            <a:spLocks noGrp="1"/>
          </p:cNvSpPr>
          <p:nvPr>
            <p:ph idx="1"/>
          </p:nvPr>
        </p:nvSpPr>
        <p:spPr/>
        <p:txBody>
          <a:bodyPr>
            <a:noAutofit/>
          </a:bodyPr>
          <a:lstStyle/>
          <a:p>
            <a:pPr marL="0" indent="0" algn="ctr">
              <a:buNone/>
            </a:pPr>
            <a:r>
              <a:rPr lang="en-US" sz="3200" dirty="0"/>
              <a:t>In high throughput biological work (Microarrays, Sequencing, HT Genotyping, etc.), what may seem like small technical </a:t>
            </a:r>
            <a:r>
              <a:rPr lang="en-US" sz="3200" dirty="0" smtClean="0"/>
              <a:t>details introduced </a:t>
            </a:r>
            <a:r>
              <a:rPr lang="en-US" sz="3200" dirty="0"/>
              <a:t>during sample extraction/preparation can lead to large changes, or technical bias, in the data</a:t>
            </a:r>
            <a:r>
              <a:rPr lang="en-US" sz="3200" dirty="0" smtClean="0"/>
              <a:t>.</a:t>
            </a:r>
          </a:p>
          <a:p>
            <a:pPr marL="0" indent="0" algn="ctr">
              <a:buNone/>
            </a:pPr>
            <a:endParaRPr lang="en-US" sz="3200" dirty="0"/>
          </a:p>
          <a:p>
            <a:pPr marL="0" indent="0" algn="ctr">
              <a:buNone/>
            </a:pPr>
            <a:r>
              <a:rPr lang="en-US" sz="3200" dirty="0"/>
              <a:t>Not to say this doesn’t occur with smaller scale analysis such as Sanger sequencing or </a:t>
            </a:r>
            <a:r>
              <a:rPr lang="en-US" sz="3200" dirty="0" err="1"/>
              <a:t>qRT</a:t>
            </a:r>
            <a:r>
              <a:rPr lang="en-US" sz="3200" dirty="0"/>
              <a:t>-PCR, but they do become more </a:t>
            </a:r>
            <a:r>
              <a:rPr lang="en-US" sz="3200" dirty="0" smtClean="0"/>
              <a:t>apparent (seen on a global scale) </a:t>
            </a:r>
            <a:r>
              <a:rPr lang="en-US" sz="3200" dirty="0"/>
              <a:t>and may cause significant issues during analysis. </a:t>
            </a:r>
          </a:p>
          <a:p>
            <a:pPr marL="0" indent="0" algn="ctr">
              <a:buNone/>
            </a:pPr>
            <a:endParaRPr lang="en-US" sz="4000" dirty="0"/>
          </a:p>
        </p:txBody>
      </p:sp>
    </p:spTree>
    <p:extLst>
      <p:ext uri="{BB962C8B-B14F-4D97-AF65-F5344CB8AC3E}">
        <p14:creationId xmlns:p14="http://schemas.microsoft.com/office/powerpoint/2010/main" val="831348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Consistent</a:t>
            </a:r>
            <a:endParaRPr lang="en-US" dirty="0"/>
          </a:p>
        </p:txBody>
      </p:sp>
      <p:sp>
        <p:nvSpPr>
          <p:cNvPr id="4" name="Rectangle 3"/>
          <p:cNvSpPr/>
          <p:nvPr/>
        </p:nvSpPr>
        <p:spPr>
          <a:xfrm>
            <a:off x="1307756" y="2504702"/>
            <a:ext cx="9576487" cy="2993183"/>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0000"/>
                </a:solidFill>
              </a:rPr>
              <a:t>BE CONSISTENT ACROSS ALL SAMPLES!!! </a:t>
            </a:r>
          </a:p>
        </p:txBody>
      </p:sp>
    </p:spTree>
    <p:extLst>
      <p:ext uri="{BB962C8B-B14F-4D97-AF65-F5344CB8AC3E}">
        <p14:creationId xmlns:p14="http://schemas.microsoft.com/office/powerpoint/2010/main" val="943766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samples</a:t>
            </a:r>
          </a:p>
          <a:p>
            <a:r>
              <a:rPr lang="en-US" dirty="0" smtClean="0"/>
              <a:t>What is the RNA </a:t>
            </a:r>
            <a:r>
              <a:rPr lang="en-US" dirty="0"/>
              <a:t>of interest</a:t>
            </a:r>
          </a:p>
          <a:p>
            <a:r>
              <a:rPr lang="en-US" dirty="0"/>
              <a:t>Library Preparation</a:t>
            </a:r>
          </a:p>
          <a:p>
            <a:pPr lvl="1"/>
            <a:r>
              <a:rPr lang="en-US" dirty="0"/>
              <a:t>Stranded Vs. </a:t>
            </a:r>
            <a:r>
              <a:rPr lang="en-US" dirty="0" err="1"/>
              <a:t>Unstranded</a:t>
            </a:r>
            <a:endParaRPr lang="en-US" dirty="0"/>
          </a:p>
          <a:p>
            <a:r>
              <a:rPr lang="en-US" dirty="0"/>
              <a:t>Size Selection/Cleanup</a:t>
            </a:r>
          </a:p>
          <a:p>
            <a:pPr lvl="1"/>
            <a:r>
              <a:rPr lang="en-US" dirty="0"/>
              <a:t>Final QA</a:t>
            </a:r>
          </a:p>
        </p:txBody>
      </p:sp>
    </p:spTree>
    <p:extLst>
      <p:ext uri="{BB962C8B-B14F-4D97-AF65-F5344CB8AC3E}">
        <p14:creationId xmlns:p14="http://schemas.microsoft.com/office/powerpoint/2010/main" val="570037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QA/QC of RNA samples</a:t>
            </a:r>
            <a:endParaRPr lang="en-US" dirty="0"/>
          </a:p>
        </p:txBody>
      </p:sp>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87" y="3580729"/>
            <a:ext cx="6446626" cy="3014722"/>
          </a:xfrm>
          <a:prstGeom prst="rect">
            <a:avLst/>
          </a:prstGeom>
        </p:spPr>
      </p:pic>
      <p:sp>
        <p:nvSpPr>
          <p:cNvPr id="4" name="Rectangle 3"/>
          <p:cNvSpPr/>
          <p:nvPr/>
        </p:nvSpPr>
        <p:spPr>
          <a:xfrm>
            <a:off x="9583554" y="6047282"/>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366FF"/>
                </a:solidFill>
              </a:rPr>
              <a:t>BE CONSISTANT!!!</a:t>
            </a:r>
          </a:p>
        </p:txBody>
      </p:sp>
    </p:spTree>
    <p:extLst>
      <p:ext uri="{BB962C8B-B14F-4D97-AF65-F5344CB8AC3E}">
        <p14:creationId xmlns:p14="http://schemas.microsoft.com/office/powerpoint/2010/main" val="701511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 of interest</a:t>
            </a:r>
            <a:endParaRPr lang="en-US" dirty="0"/>
          </a:p>
        </p:txBody>
      </p:sp>
      <p:sp>
        <p:nvSpPr>
          <p:cNvPr id="2" name="Content Placeholder 1"/>
          <p:cNvSpPr>
            <a:spLocks noGrp="1"/>
          </p:cNvSpPr>
          <p:nvPr>
            <p:ph idx="1"/>
          </p:nvPr>
        </p:nvSpPr>
        <p:spPr/>
        <p:txBody>
          <a:bodyPr/>
          <a:lstStyle/>
          <a:p>
            <a:r>
              <a:rPr lang="en-US" dirty="0"/>
              <a:t>From </a:t>
            </a:r>
            <a:r>
              <a:rPr lang="en-US" dirty="0" smtClean="0"/>
              <a:t>“total RNA” </a:t>
            </a:r>
            <a:r>
              <a:rPr lang="en-US" dirty="0"/>
              <a:t>we extract </a:t>
            </a:r>
            <a:r>
              <a:rPr lang="en-US" dirty="0" smtClean="0"/>
              <a:t>“RNA </a:t>
            </a:r>
            <a:r>
              <a:rPr lang="en-US" dirty="0"/>
              <a:t>of interest”. Primary goal is to NOT sequence 90% (or more) ribosomal RNAs, which are the most abundant RNAs in </a:t>
            </a:r>
            <a:r>
              <a:rPr lang="en-US" dirty="0" smtClean="0"/>
              <a:t>the typical </a:t>
            </a:r>
            <a:r>
              <a:rPr lang="en-US" dirty="0"/>
              <a:t>sample. there are two main strategies for </a:t>
            </a:r>
            <a:r>
              <a:rPr lang="en-US" dirty="0" smtClean="0"/>
              <a:t>enriching your sample for “RNA </a:t>
            </a:r>
            <a:r>
              <a:rPr lang="en-US" dirty="0"/>
              <a:t>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3366FF"/>
                </a:solidFill>
              </a:rPr>
              <a:t>rRNA</a:t>
            </a:r>
            <a:r>
              <a:rPr lang="en-US" sz="2000" dirty="0">
                <a:solidFill>
                  <a:srgbClr val="3366FF"/>
                </a:solidFill>
              </a:rPr>
              <a:t> depletion will result in a much larger proportion of reads align to </a:t>
            </a:r>
            <a:r>
              <a:rPr lang="en-US" sz="2000" dirty="0" err="1">
                <a:solidFill>
                  <a:srgbClr val="3366FF"/>
                </a:solidFill>
              </a:rPr>
              <a:t>intergenic</a:t>
            </a:r>
            <a:r>
              <a:rPr lang="en-US" sz="2000" dirty="0">
                <a:solidFill>
                  <a:srgbClr val="3366FF"/>
                </a:solidFill>
              </a:rPr>
              <a:t> and </a:t>
            </a:r>
            <a:r>
              <a:rPr lang="en-US" sz="2000" dirty="0" err="1">
                <a:solidFill>
                  <a:srgbClr val="3366FF"/>
                </a:solidFill>
              </a:rPr>
              <a:t>intronic</a:t>
            </a:r>
            <a:r>
              <a:rPr lang="en-US" sz="2000" dirty="0">
                <a:solidFill>
                  <a:srgbClr val="3366FF"/>
                </a:solidFill>
              </a:rPr>
              <a:t> regions of the genome.</a:t>
            </a:r>
          </a:p>
        </p:txBody>
      </p:sp>
    </p:spTree>
    <p:extLst>
      <p:ext uri="{BB962C8B-B14F-4D97-AF65-F5344CB8AC3E}">
        <p14:creationId xmlns:p14="http://schemas.microsoft.com/office/powerpoint/2010/main" val="621045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Library Preparation</a:t>
            </a:r>
            <a:endParaRPr lang="en-US" dirty="0"/>
          </a:p>
        </p:txBody>
      </p:sp>
      <p:sp>
        <p:nvSpPr>
          <p:cNvPr id="2" name="Content Placeholder 1"/>
          <p:cNvSpPr>
            <a:spLocks noGrp="1"/>
          </p:cNvSpPr>
          <p:nvPr>
            <p:ph idx="1"/>
          </p:nvPr>
        </p:nvSpPr>
        <p:spPr/>
        <p:txBody>
          <a:bodyPr>
            <a:normAutofit lnSpcReduction="10000"/>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Tree>
    <p:extLst>
      <p:ext uri="{BB962C8B-B14F-4D97-AF65-F5344CB8AC3E}">
        <p14:creationId xmlns:p14="http://schemas.microsoft.com/office/powerpoint/2010/main" val="1148017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2" name="Content Placeholder 1"/>
          <p:cNvSpPr>
            <a:spLocks noGrp="1"/>
          </p:cNvSpPr>
          <p:nvPr>
            <p:ph idx="1"/>
          </p:nvPr>
        </p:nvSpPr>
        <p:spPr/>
        <p:txBody>
          <a:bodyPr>
            <a:normAutofit/>
          </a:bodyPr>
          <a:lstStyle/>
          <a:p>
            <a:pPr marL="45720" indent="0">
              <a:buNone/>
            </a:pPr>
            <a:r>
              <a:rPr lang="en-US" sz="2400" dirty="0" smtClean="0"/>
              <a:t>Final insert size optimal for DE are ~ 150bp</a:t>
            </a:r>
          </a:p>
          <a:p>
            <a:r>
              <a:rPr lang="en-US" sz="2400" dirty="0" smtClean="0"/>
              <a:t>Very </a:t>
            </a:r>
            <a:r>
              <a:rPr lang="en-US" sz="2400" dirty="0"/>
              <a:t>important to be </a:t>
            </a:r>
            <a:r>
              <a:rPr lang="en-US" sz="2400" dirty="0" smtClean="0"/>
              <a:t>consistent </a:t>
            </a:r>
            <a:r>
              <a:rPr lang="en-US" sz="2400" dirty="0"/>
              <a:t>across all samples in an experiment on how you size select your final libraries. You can size select </a:t>
            </a:r>
            <a:r>
              <a:rPr lang="en-US" sz="2400" dirty="0" smtClean="0"/>
              <a:t>by:</a:t>
            </a:r>
          </a:p>
          <a:p>
            <a:pPr lvl="1"/>
            <a:r>
              <a:rPr lang="en-US" sz="2000" dirty="0" smtClean="0"/>
              <a:t>Fragmenting </a:t>
            </a:r>
            <a:r>
              <a:rPr lang="en-US" sz="2000" dirty="0"/>
              <a:t>your RNA, </a:t>
            </a:r>
            <a:r>
              <a:rPr lang="en-US" sz="2000" dirty="0" smtClean="0"/>
              <a:t>prior to </a:t>
            </a:r>
            <a:r>
              <a:rPr lang="en-US" sz="2000" dirty="0" err="1"/>
              <a:t>cDNA</a:t>
            </a:r>
            <a:r>
              <a:rPr lang="en-US" sz="2000" dirty="0"/>
              <a:t> </a:t>
            </a:r>
            <a:r>
              <a:rPr lang="en-US" sz="2000" dirty="0" smtClean="0"/>
              <a:t>generation.</a:t>
            </a:r>
          </a:p>
          <a:p>
            <a:pPr lvl="2"/>
            <a:r>
              <a:rPr lang="en-US" sz="1800" dirty="0"/>
              <a:t>Chemically heat w/magnesium</a:t>
            </a:r>
          </a:p>
          <a:p>
            <a:pPr lvl="2"/>
            <a:r>
              <a:rPr lang="en-US" sz="1800" dirty="0" smtClean="0"/>
              <a:t>Mechanically </a:t>
            </a:r>
            <a:r>
              <a:rPr lang="en-US" sz="1800" dirty="0"/>
              <a:t>(</a:t>
            </a:r>
            <a:r>
              <a:rPr lang="en-US" sz="1800" dirty="0" smtClean="0"/>
              <a:t>ex. ultra-</a:t>
            </a:r>
            <a:r>
              <a:rPr lang="en-US" sz="1800" dirty="0" err="1" smtClean="0"/>
              <a:t>sonicator</a:t>
            </a:r>
            <a:r>
              <a:rPr lang="en-US" sz="1800" dirty="0"/>
              <a:t>) </a:t>
            </a:r>
            <a:endParaRPr lang="en-US" sz="1800" dirty="0" smtClean="0"/>
          </a:p>
          <a:p>
            <a:r>
              <a:rPr lang="en-US" sz="2400" dirty="0" smtClean="0"/>
              <a:t>Cleanup/Size </a:t>
            </a:r>
            <a:r>
              <a:rPr lang="en-US" sz="2400" dirty="0"/>
              <a:t>select after library </a:t>
            </a:r>
            <a:r>
              <a:rPr lang="en-US" sz="2400" dirty="0" smtClean="0"/>
              <a:t>generation using SPRI beads or </a:t>
            </a:r>
            <a:r>
              <a:rPr lang="en-US" sz="2400" dirty="0"/>
              <a:t>(gel cut</a:t>
            </a:r>
            <a:r>
              <a:rPr lang="en-US" sz="2400" dirty="0" smtClean="0"/>
              <a:t>)</a:t>
            </a:r>
          </a:p>
          <a:p>
            <a:r>
              <a:rPr lang="en-US" sz="2400" dirty="0" smtClean="0"/>
              <a:t>QA the samples using an electrophoretic method (</a:t>
            </a:r>
            <a:r>
              <a:rPr lang="en-US" sz="2400" dirty="0" err="1" smtClean="0"/>
              <a:t>Bioanalyzer</a:t>
            </a:r>
            <a:r>
              <a:rPr lang="en-US" sz="2400" dirty="0" smtClean="0"/>
              <a:t>) and quantify with qPCR.</a:t>
            </a:r>
          </a:p>
        </p:txBody>
      </p:sp>
      <p:sp>
        <p:nvSpPr>
          <p:cNvPr id="4" name="Rectangle 3"/>
          <p:cNvSpPr/>
          <p:nvPr/>
        </p:nvSpPr>
        <p:spPr>
          <a:xfrm>
            <a:off x="1905370" y="583606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p>
        </p:txBody>
      </p:sp>
    </p:spTree>
    <p:extLst>
      <p:ext uri="{BB962C8B-B14F-4D97-AF65-F5344CB8AC3E}">
        <p14:creationId xmlns:p14="http://schemas.microsoft.com/office/powerpoint/2010/main" val="1740769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Differential Expression</a:t>
            </a:r>
            <a:endParaRPr lang="en-US" dirty="0"/>
          </a:p>
        </p:txBody>
      </p:sp>
      <p:sp>
        <p:nvSpPr>
          <p:cNvPr id="3" name="Content Placeholder 2"/>
          <p:cNvSpPr>
            <a:spLocks noGrp="1"/>
          </p:cNvSpPr>
          <p:nvPr>
            <p:ph idx="1"/>
          </p:nvPr>
        </p:nvSpPr>
        <p:spPr/>
        <p:txBody>
          <a:bodyPr>
            <a:noAutofit/>
          </a:bodyPr>
          <a:lstStyle/>
          <a:p>
            <a:pPr marL="0" indent="0">
              <a:buNone/>
            </a:pPr>
            <a:r>
              <a:rPr lang="en-US" sz="3200" dirty="0" smtClean="0"/>
              <a:t>Differential expression analysis means taking the normalized sequencing fragment count data and performing statistical analysis to discover quantitative changes in gene expression levels between experimental groups.</a:t>
            </a:r>
          </a:p>
          <a:p>
            <a:pPr marL="0" indent="0">
              <a:buNone/>
            </a:pPr>
            <a:endParaRPr lang="en-US" sz="3200" dirty="0"/>
          </a:p>
          <a:p>
            <a:pPr marL="0" indent="0">
              <a:buNone/>
            </a:pPr>
            <a:r>
              <a:rPr lang="en-US" sz="3200" dirty="0" smtClean="0"/>
              <a:t>For example, we use statistical testing to decide whether, for a given gene, an overserved difference in fragment counts between groups is significant, that is, whether it is greater than what would be expected just do to random biological variation.</a:t>
            </a:r>
            <a:endParaRPr lang="en-US" sz="3200" dirty="0"/>
          </a:p>
        </p:txBody>
      </p:sp>
    </p:spTree>
    <p:extLst>
      <p:ext uri="{BB962C8B-B14F-4D97-AF65-F5344CB8AC3E}">
        <p14:creationId xmlns:p14="http://schemas.microsoft.com/office/powerpoint/2010/main" val="820716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FF0000"/>
                </a:solidFill>
              </a:rPr>
              <a:t>[SUMMARY]</a:t>
            </a:r>
            <a:r>
              <a:rPr lang="en-US" dirty="0" smtClean="0"/>
              <a:t> Generating RNA-</a:t>
            </a:r>
            <a:r>
              <a:rPr lang="en-US" dirty="0" err="1" smtClean="0"/>
              <a:t>seq</a:t>
            </a:r>
            <a:r>
              <a:rPr lang="en-US" dirty="0" smtClean="0"/>
              <a:t> libraries</a:t>
            </a:r>
            <a:endParaRPr lang="en-US" dirty="0"/>
          </a:p>
        </p:txBody>
      </p:sp>
      <p:sp>
        <p:nvSpPr>
          <p:cNvPr id="2" name="Content Placeholder 1"/>
          <p:cNvSpPr>
            <a:spLocks noGrp="1"/>
          </p:cNvSpPr>
          <p:nvPr>
            <p:ph idx="1"/>
          </p:nvPr>
        </p:nvSpPr>
        <p:spPr/>
        <p:txBody>
          <a:bodyPr>
            <a:normAutofit/>
          </a:bodyPr>
          <a:lstStyle/>
          <a:p>
            <a:pPr marL="45720" indent="0">
              <a:buNone/>
            </a:pPr>
            <a:r>
              <a:rPr lang="en-US" dirty="0"/>
              <a:t>Considerations</a:t>
            </a:r>
          </a:p>
          <a:p>
            <a:r>
              <a:rPr lang="en-US" dirty="0"/>
              <a:t>QA/QC of RNA </a:t>
            </a:r>
            <a:r>
              <a:rPr lang="en-US" dirty="0" smtClean="0"/>
              <a:t>samples </a:t>
            </a:r>
            <a:r>
              <a:rPr lang="en-US" sz="2400" dirty="0" smtClean="0">
                <a:solidFill>
                  <a:srgbClr val="FF0000"/>
                </a:solidFill>
              </a:rPr>
              <a:t>[Consistency across samples is most important.]</a:t>
            </a:r>
            <a:endParaRPr lang="en-US" sz="2400" dirty="0">
              <a:solidFill>
                <a:srgbClr val="FF0000"/>
              </a:solidFill>
            </a:endParaRPr>
          </a:p>
          <a:p>
            <a:r>
              <a:rPr lang="en-US" dirty="0" smtClean="0"/>
              <a:t>What is the RNA </a:t>
            </a:r>
            <a:r>
              <a:rPr lang="en-US" dirty="0"/>
              <a:t>of </a:t>
            </a:r>
            <a:r>
              <a:rPr lang="en-US" dirty="0" smtClean="0"/>
              <a:t>interest </a:t>
            </a:r>
            <a:r>
              <a:rPr lang="en-US" sz="2400" dirty="0" smtClean="0">
                <a:solidFill>
                  <a:srgbClr val="FF0000"/>
                </a:solidFill>
              </a:rPr>
              <a:t>[</a:t>
            </a:r>
            <a:r>
              <a:rPr lang="en-US" sz="2400" dirty="0" err="1" smtClean="0">
                <a:solidFill>
                  <a:srgbClr val="FF0000"/>
                </a:solidFill>
              </a:rPr>
              <a:t>polyA</a:t>
            </a:r>
            <a:r>
              <a:rPr lang="en-US" sz="2400" dirty="0" smtClean="0">
                <a:solidFill>
                  <a:srgbClr val="FF0000"/>
                </a:solidFill>
              </a:rPr>
              <a:t> extraction is recommended.]</a:t>
            </a:r>
            <a:endParaRPr lang="en-US" dirty="0">
              <a:solidFill>
                <a:srgbClr val="FF0000"/>
              </a:solidFill>
            </a:endParaRPr>
          </a:p>
          <a:p>
            <a:r>
              <a:rPr lang="en-US" dirty="0"/>
              <a:t>Library </a:t>
            </a:r>
            <a:r>
              <a:rPr lang="en-US" dirty="0" smtClean="0"/>
              <a:t>Preparation </a:t>
            </a:r>
            <a:endParaRPr lang="en-US" dirty="0"/>
          </a:p>
          <a:p>
            <a:pPr lvl="1"/>
            <a:r>
              <a:rPr lang="en-US" dirty="0"/>
              <a:t>Stranded Vs. </a:t>
            </a:r>
            <a:r>
              <a:rPr lang="en-US" dirty="0" err="1" smtClean="0"/>
              <a:t>Unstranded</a:t>
            </a:r>
            <a:r>
              <a:rPr lang="en-US" dirty="0" smtClean="0"/>
              <a:t> </a:t>
            </a:r>
            <a:r>
              <a:rPr lang="en-US" dirty="0" smtClean="0">
                <a:solidFill>
                  <a:srgbClr val="FF0000"/>
                </a:solidFill>
              </a:rPr>
              <a:t>[Standard stranded library kits]</a:t>
            </a:r>
            <a:endParaRPr lang="en-US" dirty="0">
              <a:solidFill>
                <a:srgbClr val="FF0000"/>
              </a:solidFill>
            </a:endParaRPr>
          </a:p>
          <a:p>
            <a:r>
              <a:rPr lang="en-US" dirty="0"/>
              <a:t>Size </a:t>
            </a:r>
            <a:r>
              <a:rPr lang="en-US" dirty="0" smtClean="0"/>
              <a:t>Selection/Cleanup </a:t>
            </a:r>
            <a:r>
              <a:rPr lang="en-US" sz="2400" dirty="0" smtClean="0">
                <a:solidFill>
                  <a:srgbClr val="FF0000"/>
                </a:solidFill>
              </a:rPr>
              <a:t>[Target mean 150bp or kit recommendation]</a:t>
            </a:r>
            <a:endParaRPr lang="en-US" dirty="0">
              <a:solidFill>
                <a:srgbClr val="FF0000"/>
              </a:solidFill>
            </a:endParaRPr>
          </a:p>
          <a:p>
            <a:pPr lvl="1"/>
            <a:r>
              <a:rPr lang="en-US" dirty="0"/>
              <a:t>Final </a:t>
            </a:r>
            <a:r>
              <a:rPr lang="en-US" dirty="0" smtClean="0"/>
              <a:t>QA </a:t>
            </a:r>
            <a:r>
              <a:rPr lang="en-US" dirty="0">
                <a:solidFill>
                  <a:srgbClr val="FF0000"/>
                </a:solidFill>
              </a:rPr>
              <a:t>[Consistency across samples is most important</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934960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Sequencing Depth</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r>
                  <a:rPr lang="en-US" dirty="0" smtClean="0">
                    <a:solidFill>
                      <a:srgbClr val="FF0000"/>
                    </a:solidFill>
                  </a:rPr>
                  <a:t>Coverage is determined differently for ”Counting” based experiments (RNAseq, amplicons, etc.) </a:t>
                </a:r>
                <a:r>
                  <a:rPr lang="en-US" dirty="0">
                    <a:solidFill>
                      <a:srgbClr val="FF0000"/>
                    </a:solidFill>
                  </a:rPr>
                  <a:t>where an expected number of reads per sample is typically more suitable</a:t>
                </a:r>
                <a:r>
                  <a:rPr lang="en-US" dirty="0" smtClean="0">
                    <a:solidFill>
                      <a:srgbClr val="FF0000"/>
                    </a:solidFill>
                  </a:rPr>
                  <a:t>.</a:t>
                </a:r>
                <a:endParaRPr lang="en-US" dirty="0">
                  <a:solidFill>
                    <a:srgbClr val="FF0000"/>
                  </a:solidFill>
                </a:endParaRPr>
              </a:p>
              <a:p>
                <a:r>
                  <a:rPr lang="en-US" dirty="0" smtClean="0"/>
                  <a:t>The </a:t>
                </a:r>
                <a:r>
                  <a:rPr lang="en-US" dirty="0"/>
                  <a:t>first and most basic question is how many </a:t>
                </a:r>
                <a:r>
                  <a:rPr lang="en-US" dirty="0" smtClean="0"/>
                  <a:t>reads per sample will </a:t>
                </a:r>
                <a:r>
                  <a:rPr lang="en-US" dirty="0"/>
                  <a:t>I get</a:t>
                </a:r>
                <a:br>
                  <a:rPr lang="en-US" dirty="0"/>
                </a:br>
                <a:r>
                  <a:rPr lang="en-US" dirty="0"/>
                  <a:t>Factors to consider </a:t>
                </a:r>
                <a:r>
                  <a:rPr lang="en-US" dirty="0" smtClean="0"/>
                  <a:t>are (per lane): </a:t>
                </a:r>
                <a:endParaRPr lang="en-US" dirty="0"/>
              </a:p>
              <a:p>
                <a:pPr marL="457200" lvl="1" indent="0">
                  <a:buNone/>
                </a:pPr>
                <a:r>
                  <a:rPr lang="en-US" dirty="0"/>
                  <a:t>1. Number of reads being </a:t>
                </a:r>
                <a:r>
                  <a:rPr lang="en-US" dirty="0" smtClean="0"/>
                  <a:t>sequenced</a:t>
                </a:r>
              </a:p>
              <a:p>
                <a:pPr marL="457200" lvl="1" indent="0">
                  <a:buNone/>
                </a:pPr>
                <a:r>
                  <a:rPr lang="en-US" dirty="0" smtClean="0"/>
                  <a:t>2</a:t>
                </a:r>
                <a:r>
                  <a:rPr lang="en-US" dirty="0"/>
                  <a:t>. </a:t>
                </a:r>
                <a:r>
                  <a:rPr lang="en-US" dirty="0" smtClean="0"/>
                  <a:t>Number </a:t>
                </a:r>
                <a:r>
                  <a:rPr lang="en-US" dirty="0"/>
                  <a:t>of samples being </a:t>
                </a:r>
                <a:r>
                  <a:rPr lang="en-US" dirty="0" smtClean="0"/>
                  <a:t>sequenced</a:t>
                </a:r>
              </a:p>
              <a:p>
                <a:pPr marL="457200" lvl="1" indent="0">
                  <a:buNone/>
                </a:pPr>
                <a:r>
                  <a:rPr lang="en-US" dirty="0"/>
                  <a:t>3</a:t>
                </a:r>
                <a:r>
                  <a:rPr lang="en-US" dirty="0" smtClean="0"/>
                  <a:t>. </a:t>
                </a:r>
                <a:r>
                  <a:rPr lang="en-US" dirty="0"/>
                  <a:t>Expected percentage of usable </a:t>
                </a:r>
                <a:r>
                  <a:rPr lang="en-US" dirty="0" smtClean="0"/>
                  <a:t>data</a:t>
                </a:r>
              </a:p>
              <a:p>
                <a:pPr marL="457200" lvl="1"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𝑟𝑒𝑎𝑑𝑠</m:t>
                          </m:r>
                        </m:num>
                        <m:den>
                          <m:r>
                            <a:rPr lang="en-US" b="0" i="1" smtClean="0">
                              <a:latin typeface="Cambria Math" charset="0"/>
                            </a:rPr>
                            <m:t>𝑠𝑎𝑚𝑝𝑙𝑒</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𝑟𝑒𝑎𝑑𝑠</m:t>
                          </m:r>
                          <m:r>
                            <a:rPr lang="en-US" b="0" i="1" smtClean="0">
                              <a:latin typeface="Cambria Math" charset="0"/>
                            </a:rPr>
                            <m:t>.</m:t>
                          </m:r>
                          <m:r>
                            <a:rPr lang="en-US" b="0" i="1" smtClean="0">
                              <a:latin typeface="Cambria Math" charset="0"/>
                            </a:rPr>
                            <m:t>𝑠𝑒𝑞𝑢𝑒𝑛𝑐𝑒𝑑</m:t>
                          </m:r>
                          <m:r>
                            <a:rPr lang="en-US" b="0" i="1" smtClean="0">
                              <a:latin typeface="Cambria Math" charset="0"/>
                            </a:rPr>
                            <m:t> ∗0.8</m:t>
                          </m:r>
                        </m:num>
                        <m:den>
                          <m:r>
                            <a:rPr lang="en-US" b="0" i="1" smtClean="0">
                              <a:latin typeface="Cambria Math" charset="0"/>
                            </a:rPr>
                            <m:t>𝑠𝑎𝑚𝑝𝑙𝑒𝑠</m:t>
                          </m:r>
                          <m:r>
                            <a:rPr lang="en-US" b="0" i="1" smtClean="0">
                              <a:latin typeface="Cambria Math" charset="0"/>
                            </a:rPr>
                            <m:t>.</m:t>
                          </m:r>
                          <m:r>
                            <a:rPr lang="en-US" b="0" i="1" smtClean="0">
                              <a:latin typeface="Cambria Math" charset="0"/>
                            </a:rPr>
                            <m:t>𝑝𝑜𝑜𝑙𝑒𝑑</m:t>
                          </m:r>
                        </m:den>
                      </m:f>
                    </m:oMath>
                  </m:oMathPara>
                </a14:m>
                <a:endParaRPr lang="en-US" dirty="0" smtClean="0"/>
              </a:p>
              <a:p>
                <a:endParaRPr lang="en-US" dirty="0" smtClean="0">
                  <a:solidFill>
                    <a:srgbClr val="FF0000"/>
                  </a:solidFill>
                </a:endParaRPr>
              </a:p>
              <a:p>
                <a:r>
                  <a:rPr lang="en-US" dirty="0" smtClean="0">
                    <a:solidFill>
                      <a:srgbClr val="FF0000"/>
                    </a:solidFill>
                  </a:rPr>
                  <a:t>Read length, or SE vs PE, does not factor into sequencing depth.</a:t>
                </a:r>
                <a:r>
                  <a:rPr lang="en-US" dirty="0" smtClean="0"/>
                  <a:t> </a:t>
                </a:r>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28" t="-3501" b="-3922"/>
                </a:stretch>
              </a:blipFill>
            </p:spPr>
            <p:txBody>
              <a:bodyPr/>
              <a:lstStyle/>
              <a:p>
                <a:r>
                  <a:rPr lang="en-US">
                    <a:noFill/>
                  </a:rPr>
                  <a:t> </a:t>
                </a:r>
              </a:p>
            </p:txBody>
          </p:sp>
        </mc:Fallback>
      </mc:AlternateContent>
    </p:spTree>
    <p:extLst>
      <p:ext uri="{BB962C8B-B14F-4D97-AF65-F5344CB8AC3E}">
        <p14:creationId xmlns:p14="http://schemas.microsoft.com/office/powerpoint/2010/main" val="15406436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Sequencing</a:t>
            </a:r>
            <a:endParaRPr lang="en-US" dirty="0"/>
          </a:p>
        </p:txBody>
      </p:sp>
      <p:sp>
        <p:nvSpPr>
          <p:cNvPr id="2" name="Content Placeholder 1"/>
          <p:cNvSpPr>
            <a:spLocks noGrp="1"/>
          </p:cNvSpPr>
          <p:nvPr>
            <p:ph idx="1"/>
          </p:nvPr>
        </p:nvSpPr>
        <p:spPr/>
        <p:txBody>
          <a:bodyPr>
            <a:normAutofit/>
          </a:bodyPr>
          <a:lstStyle/>
          <a:p>
            <a:pPr marL="45720" indent="0">
              <a:buNone/>
            </a:pPr>
            <a:r>
              <a:rPr lang="en-US" sz="2000" dirty="0"/>
              <a:t>Characterization of </a:t>
            </a:r>
            <a:r>
              <a:rPr lang="en-US" sz="2000" dirty="0" smtClean="0"/>
              <a:t>transcripts, </a:t>
            </a:r>
            <a:r>
              <a:rPr lang="en-US" sz="2000" dirty="0"/>
              <a:t>or </a:t>
            </a:r>
            <a:r>
              <a:rPr lang="en-US" sz="2000" dirty="0" smtClean="0"/>
              <a:t>differential </a:t>
            </a:r>
            <a:r>
              <a:rPr lang="en-US" sz="2000" dirty="0"/>
              <a:t>g</a:t>
            </a:r>
            <a:r>
              <a:rPr lang="en-US" sz="2000" dirty="0" smtClean="0"/>
              <a:t>ene expression</a:t>
            </a:r>
          </a:p>
          <a:p>
            <a:pPr marL="45720" indent="0">
              <a:buNone/>
            </a:pPr>
            <a:r>
              <a:rPr lang="en-US" sz="2000" dirty="0" smtClean="0"/>
              <a:t>Factors to consider are: </a:t>
            </a:r>
            <a:endParaRPr lang="en-US" sz="2000" dirty="0"/>
          </a:p>
          <a:p>
            <a:r>
              <a:rPr lang="en-US" sz="2000" dirty="0"/>
              <a:t>Read length needed depends on likelihood of mapping uniqueness, but generally longer is better and paired-end is better than single-end</a:t>
            </a:r>
            <a:r>
              <a:rPr lang="en-US" sz="2000" dirty="0" smtClean="0"/>
              <a:t>. (2 x &gt;75bp is best)</a:t>
            </a:r>
            <a:endParaRPr lang="en-US" sz="2000" dirty="0"/>
          </a:p>
          <a:p>
            <a:r>
              <a:rPr lang="en-US" sz="2000" dirty="0"/>
              <a:t>Interest in measuring genes expressed at low </a:t>
            </a:r>
            <a:r>
              <a:rPr lang="en-US" sz="2000" dirty="0" smtClean="0"/>
              <a:t>levels ( &lt;&lt; level, the &gt;&gt; the depth and necessary complexity of library)</a:t>
            </a:r>
            <a:endParaRPr lang="en-US" sz="2000" dirty="0"/>
          </a:p>
          <a:p>
            <a:r>
              <a:rPr lang="en-US" sz="2000" dirty="0"/>
              <a:t>The fold change you want to be able to </a:t>
            </a:r>
            <a:r>
              <a:rPr lang="en-US" sz="2000" dirty="0" smtClean="0"/>
              <a:t>detect ( &lt; fold change more replicates, more depth)</a:t>
            </a:r>
          </a:p>
          <a:p>
            <a:r>
              <a:rPr lang="en-US" sz="2000" dirty="0" smtClean="0"/>
              <a:t>Detection of novel transcripts, or quantification of isoforms requires &gt;&gt; sequencing depth</a:t>
            </a:r>
          </a:p>
        </p:txBody>
      </p:sp>
      <p:sp>
        <p:nvSpPr>
          <p:cNvPr id="6" name="Rectangle 5"/>
          <p:cNvSpPr/>
          <p:nvPr/>
        </p:nvSpPr>
        <p:spPr>
          <a:xfrm>
            <a:off x="838200" y="5215690"/>
            <a:ext cx="10515600"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The amount of sequencing needed for a given </a:t>
            </a:r>
            <a:r>
              <a:rPr lang="en-US" sz="2400" dirty="0" smtClean="0">
                <a:solidFill>
                  <a:srgbClr val="FF0000"/>
                </a:solidFill>
              </a:rPr>
              <a:t>sample/experiment </a:t>
            </a:r>
            <a:r>
              <a:rPr lang="en-US" sz="2400" dirty="0">
                <a:solidFill>
                  <a:srgbClr val="FF0000"/>
                </a:solidFill>
              </a:rPr>
              <a:t>is determined by the goals of the experiment and the nature of the RNA sample.</a:t>
            </a:r>
          </a:p>
        </p:txBody>
      </p:sp>
    </p:spTree>
    <p:extLst>
      <p:ext uri="{BB962C8B-B14F-4D97-AF65-F5344CB8AC3E}">
        <p14:creationId xmlns:p14="http://schemas.microsoft.com/office/powerpoint/2010/main" val="1386754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Barcodes and Pooling samples for sequencing</a:t>
            </a:r>
            <a:endParaRPr lang="en-US" dirty="0"/>
          </a:p>
        </p:txBody>
      </p:sp>
      <p:sp>
        <p:nvSpPr>
          <p:cNvPr id="3" name="Content Placeholder 2"/>
          <p:cNvSpPr>
            <a:spLocks noGrp="1"/>
          </p:cNvSpPr>
          <p:nvPr>
            <p:ph idx="1"/>
          </p:nvPr>
        </p:nvSpPr>
        <p:spPr/>
        <p:txBody>
          <a:bodyPr/>
          <a:lstStyle/>
          <a:p>
            <a:r>
              <a:rPr lang="en-US" dirty="0" smtClean="0"/>
              <a:t>Best to have as many barcodes as there are samples</a:t>
            </a:r>
          </a:p>
          <a:p>
            <a:pPr lvl="1"/>
            <a:r>
              <a:rPr lang="en-US" dirty="0" smtClean="0"/>
              <a:t>Can purchase barcodes from vendor, generate them yourself from </a:t>
            </a:r>
            <a:r>
              <a:rPr lang="en-US" dirty="0" err="1" smtClean="0"/>
              <a:t>IDTdna</a:t>
            </a:r>
            <a:r>
              <a:rPr lang="en-US" dirty="0" smtClean="0"/>
              <a:t> (example), or consult with the DNA technologies core.</a:t>
            </a:r>
          </a:p>
          <a:p>
            <a:r>
              <a:rPr lang="en-US" dirty="0" smtClean="0"/>
              <a:t>Best to pool all samples into one large pool, then sequence multiple lanes</a:t>
            </a:r>
          </a:p>
          <a:p>
            <a:r>
              <a:rPr lang="en-US" dirty="0" smtClean="0"/>
              <a:t>IF you cannot generate enough barcodes, or pool into one large pool, RANDOMIZE samples into pools.</a:t>
            </a:r>
          </a:p>
          <a:p>
            <a:pPr lvl="1"/>
            <a:r>
              <a:rPr lang="en-US" dirty="0" smtClean="0"/>
              <a:t>Bioinformatics core can produce a randomization scheme for you.</a:t>
            </a:r>
          </a:p>
          <a:p>
            <a:pPr lvl="1"/>
            <a:r>
              <a:rPr lang="en-US" dirty="0" smtClean="0">
                <a:solidFill>
                  <a:srgbClr val="FF0000"/>
                </a:solidFill>
              </a:rPr>
              <a:t>This must be consider/determined PRIOR to library preparation</a:t>
            </a:r>
            <a:r>
              <a:rPr lang="en-US" dirty="0" smtClean="0"/>
              <a:t> </a:t>
            </a:r>
            <a:endParaRPr lang="en-US" dirty="0"/>
          </a:p>
        </p:txBody>
      </p:sp>
    </p:spTree>
    <p:extLst>
      <p:ext uri="{BB962C8B-B14F-4D97-AF65-F5344CB8AC3E}">
        <p14:creationId xmlns:p14="http://schemas.microsoft.com/office/powerpoint/2010/main" val="537196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Cost Estimation</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RNA extraction and QA/QC (Per sample)</a:t>
            </a:r>
          </a:p>
          <a:p>
            <a:r>
              <a:rPr lang="en-US" dirty="0" smtClean="0"/>
              <a:t>Enrichment of RNA of interest + library preparation (Per sample)</a:t>
            </a:r>
          </a:p>
          <a:p>
            <a:pPr lvl="1"/>
            <a:r>
              <a:rPr lang="en-US" dirty="0" smtClean="0"/>
              <a:t>Library QA/QC (</a:t>
            </a:r>
            <a:r>
              <a:rPr lang="en-US" dirty="0" err="1" smtClean="0"/>
              <a:t>Bioanalyzer</a:t>
            </a:r>
            <a:r>
              <a:rPr lang="en-US" dirty="0" smtClean="0"/>
              <a:t> and Qubit)</a:t>
            </a:r>
          </a:p>
          <a:p>
            <a:pPr lvl="1"/>
            <a:r>
              <a:rPr lang="en-US" dirty="0" smtClean="0"/>
              <a:t>Pooling ($10/library) [If you do your own libraries]</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Tree>
    <p:extLst>
      <p:ext uri="{BB962C8B-B14F-4D97-AF65-F5344CB8AC3E}">
        <p14:creationId xmlns:p14="http://schemas.microsoft.com/office/powerpoint/2010/main" val="642844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927" y="1429131"/>
            <a:ext cx="9430906" cy="4338872"/>
          </a:xfrm>
          <a:prstGeom prst="rect">
            <a:avLst/>
          </a:prstGeom>
        </p:spPr>
      </p:pic>
      <p:sp>
        <p:nvSpPr>
          <p:cNvPr id="3" name="Title 2"/>
          <p:cNvSpPr>
            <a:spLocks noGrp="1"/>
          </p:cNvSpPr>
          <p:nvPr>
            <p:ph type="title"/>
          </p:nvPr>
        </p:nvSpPr>
        <p:spPr/>
        <p:txBody>
          <a:bodyPr/>
          <a:lstStyle/>
          <a:p>
            <a:r>
              <a:rPr lang="en-US" dirty="0" smtClean="0"/>
              <a:t>Illumina sequencing</a:t>
            </a:r>
            <a:endParaRPr lang="en-US" dirty="0"/>
          </a:p>
        </p:txBody>
      </p:sp>
      <p:sp>
        <p:nvSpPr>
          <p:cNvPr id="2" name="Content Placeholder 1"/>
          <p:cNvSpPr>
            <a:spLocks noGrp="1"/>
          </p:cNvSpPr>
          <p:nvPr>
            <p:ph idx="1"/>
          </p:nvPr>
        </p:nvSpPr>
        <p:spPr>
          <a:xfrm>
            <a:off x="838200" y="6204920"/>
            <a:ext cx="10515600" cy="514968"/>
          </a:xfrm>
        </p:spPr>
        <p:txBody>
          <a:bodyPr/>
          <a:lstStyle/>
          <a:p>
            <a:pPr marL="0" indent="0">
              <a:buNone/>
            </a:pPr>
            <a:r>
              <a:rPr lang="en-US" sz="2400" dirty="0">
                <a:hlinkClick r:id="rId3"/>
              </a:rPr>
              <a:t>http://</a:t>
            </a:r>
            <a:r>
              <a:rPr lang="en-US" sz="2400" dirty="0" smtClean="0">
                <a:hlinkClick r:id="rId3"/>
              </a:rPr>
              <a:t>www.illumina.com/systems/hiseq-3000-4000/specifications.html</a:t>
            </a:r>
            <a:endParaRPr lang="en-US" sz="2400" dirty="0" smtClean="0"/>
          </a:p>
          <a:p>
            <a:pPr marL="0" indent="0">
              <a:buNone/>
            </a:pPr>
            <a:endParaRPr lang="en-US" dirty="0"/>
          </a:p>
        </p:txBody>
      </p:sp>
      <p:cxnSp>
        <p:nvCxnSpPr>
          <p:cNvPr id="6" name="Straight Arrow Connector 5"/>
          <p:cNvCxnSpPr/>
          <p:nvPr/>
        </p:nvCxnSpPr>
        <p:spPr>
          <a:xfrm>
            <a:off x="838200" y="2610959"/>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95221" y="3137231"/>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1165379" y="1913112"/>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80279" y="3307572"/>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254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Cost Estimation</a:t>
            </a:r>
            <a:endParaRPr lang="en-US" dirty="0"/>
          </a:p>
        </p:txBody>
      </p:sp>
      <p:sp>
        <p:nvSpPr>
          <p:cNvPr id="2" name="Content Placeholder 1"/>
          <p:cNvSpPr>
            <a:spLocks noGrp="1"/>
          </p:cNvSpPr>
          <p:nvPr>
            <p:ph idx="1"/>
          </p:nvPr>
        </p:nvSpPr>
        <p:spPr>
          <a:xfrm>
            <a:off x="1041722" y="1719071"/>
            <a:ext cx="10093124" cy="4735517"/>
          </a:xfrm>
        </p:spPr>
        <p:txBody>
          <a:bodyPr>
            <a:normAutofit fontScale="92500" lnSpcReduction="20000"/>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 x 2 = $4692</a:t>
            </a:r>
          </a:p>
          <a:p>
            <a:r>
              <a:rPr lang="en-US" dirty="0" smtClean="0"/>
              <a:t>Bioinformatics, simple pairwise comparison design, DE only $2000</a:t>
            </a:r>
          </a:p>
          <a:p>
            <a:pPr lvl="1"/>
            <a:r>
              <a:rPr lang="en-US" dirty="0" smtClean="0"/>
              <a:t>This is the most basic analysis, for in depth collaborative analysis double sequencing budget.</a:t>
            </a:r>
          </a:p>
          <a:p>
            <a:pPr marL="45720" indent="0">
              <a:buNone/>
            </a:pPr>
            <a:r>
              <a:rPr lang="en-US" dirty="0" smtClean="0"/>
              <a:t> Total = $98 + $4596 + $4692 + $2000 = $11,386 </a:t>
            </a:r>
          </a:p>
          <a:p>
            <a:pPr marL="45720" indent="0">
              <a:buNone/>
            </a:pPr>
            <a:r>
              <a:rPr lang="en-US" dirty="0" smtClean="0">
                <a:solidFill>
                  <a:srgbClr val="FF0000"/>
                </a:solidFill>
              </a:rPr>
              <a:t>Approximately $950 per sample @ 40M reads per sample</a:t>
            </a:r>
          </a:p>
          <a:p>
            <a:pPr lvl="1"/>
            <a:endParaRPr lang="en-US" dirty="0" smtClean="0"/>
          </a:p>
          <a:p>
            <a:pPr lvl="1"/>
            <a:endParaRPr lang="en-US" dirty="0"/>
          </a:p>
          <a:p>
            <a:pPr lvl="1"/>
            <a:endParaRPr lang="en-US" dirty="0" smtClean="0"/>
          </a:p>
          <a:p>
            <a:pPr lvl="1"/>
            <a:endParaRPr lang="en-US" dirty="0" smtClean="0"/>
          </a:p>
        </p:txBody>
      </p:sp>
    </p:spTree>
    <p:extLst>
      <p:ext uri="{BB962C8B-B14F-4D97-AF65-F5344CB8AC3E}">
        <p14:creationId xmlns:p14="http://schemas.microsoft.com/office/powerpoint/2010/main" val="17294598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t>
            </a:r>
            <a:r>
              <a:rPr lang="en-US" dirty="0" err="1" smtClean="0"/>
              <a:t>RNASeq</a:t>
            </a:r>
            <a:r>
              <a:rPr lang="en-US" dirty="0" smtClean="0"/>
              <a:t> Analysis</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514021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Prerequisites</a:t>
            </a:r>
            <a:endParaRPr lang="en-US" dirty="0"/>
          </a:p>
        </p:txBody>
      </p:sp>
      <p:sp>
        <p:nvSpPr>
          <p:cNvPr id="2" name="Content Placeholder 1"/>
          <p:cNvSpPr>
            <a:spLocks noGrp="1"/>
          </p:cNvSpPr>
          <p:nvPr>
            <p:ph idx="1"/>
          </p:nvPr>
        </p:nvSpPr>
        <p:spPr/>
        <p:txBody>
          <a:bodyPr/>
          <a:lstStyle/>
          <a:p>
            <a:r>
              <a:rPr lang="en-US" dirty="0"/>
              <a:t>Access to a multi-core (24 </a:t>
            </a:r>
            <a:r>
              <a:rPr lang="en-US" dirty="0" err="1"/>
              <a:t>cpu</a:t>
            </a:r>
            <a:r>
              <a:rPr lang="en-US" dirty="0"/>
              <a:t> or greater), ‘high’ memory 64Gb </a:t>
            </a:r>
            <a:r>
              <a:rPr lang="en-US" dirty="0" smtClean="0"/>
              <a:t>or </a:t>
            </a:r>
            <a:r>
              <a:rPr lang="en-US" dirty="0"/>
              <a:t>greater Linux server.</a:t>
            </a:r>
          </a:p>
          <a:p>
            <a:r>
              <a:rPr lang="en-US" dirty="0"/>
              <a:t>Familiarity with the ’command line’ </a:t>
            </a:r>
            <a:r>
              <a:rPr lang="en-US" dirty="0">
                <a:solidFill>
                  <a:schemeClr val="tx2"/>
                </a:solidFill>
              </a:rPr>
              <a:t>and at least one programming language</a:t>
            </a:r>
            <a:r>
              <a:rPr lang="en-US" dirty="0"/>
              <a:t>.</a:t>
            </a:r>
          </a:p>
          <a:p>
            <a:r>
              <a:rPr lang="en-US" dirty="0"/>
              <a:t>Basic knowledge of how to install software</a:t>
            </a:r>
          </a:p>
          <a:p>
            <a:r>
              <a:rPr lang="en-US" dirty="0"/>
              <a:t>Basic knowledge of R (or equivalent) and statistical programming</a:t>
            </a:r>
          </a:p>
          <a:p>
            <a:r>
              <a:rPr lang="en-US" dirty="0"/>
              <a:t>Basic knowledge of Statistics and model building</a:t>
            </a:r>
          </a:p>
        </p:txBody>
      </p:sp>
    </p:spTree>
    <p:extLst>
      <p:ext uri="{BB962C8B-B14F-4D97-AF65-F5344CB8AC3E}">
        <p14:creationId xmlns:p14="http://schemas.microsoft.com/office/powerpoint/2010/main" val="918216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238" y="1419638"/>
            <a:ext cx="5353524" cy="5353524"/>
          </a:xfrm>
          <a:prstGeom prst="rect">
            <a:avLst/>
          </a:prstGeom>
        </p:spPr>
      </p:pic>
    </p:spTree>
    <p:extLst>
      <p:ext uri="{BB962C8B-B14F-4D97-AF65-F5344CB8AC3E}">
        <p14:creationId xmlns:p14="http://schemas.microsoft.com/office/powerpoint/2010/main" val="652387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Focus on differential </a:t>
            </a:r>
            <a:r>
              <a:rPr lang="en-US" b="1" dirty="0"/>
              <a:t>g</a:t>
            </a:r>
            <a:r>
              <a:rPr lang="en-US" b="1" dirty="0" smtClean="0"/>
              <a:t>ene</a:t>
            </a:r>
            <a:r>
              <a:rPr lang="en-US" dirty="0" smtClean="0"/>
              <a:t> </a:t>
            </a:r>
            <a:r>
              <a:rPr lang="en-US" dirty="0"/>
              <a:t>e</a:t>
            </a:r>
            <a:r>
              <a:rPr lang="en-US" dirty="0" smtClean="0"/>
              <a:t>xpression studies</a:t>
            </a:r>
          </a:p>
          <a:p>
            <a:r>
              <a:rPr lang="en-US" dirty="0" smtClean="0"/>
              <a:t>Discussion of considerations from sample collection through </a:t>
            </a:r>
            <a:r>
              <a:rPr lang="en-US" dirty="0" smtClean="0"/>
              <a:t>analysis and analysis </a:t>
            </a:r>
            <a:r>
              <a:rPr lang="en-US" dirty="0" smtClean="0"/>
              <a:t>output.</a:t>
            </a:r>
          </a:p>
        </p:txBody>
      </p:sp>
    </p:spTree>
    <p:extLst>
      <p:ext uri="{BB962C8B-B14F-4D97-AF65-F5344CB8AC3E}">
        <p14:creationId xmlns:p14="http://schemas.microsoft.com/office/powerpoint/2010/main" val="1612418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233593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Preprocess reads</a:t>
            </a:r>
            <a:endParaRPr lang="en-US" dirty="0"/>
          </a:p>
        </p:txBody>
      </p:sp>
      <p:sp>
        <p:nvSpPr>
          <p:cNvPr id="2" name="Content Placeholder 1"/>
          <p:cNvSpPr>
            <a:spLocks noGrp="1"/>
          </p:cNvSpPr>
          <p:nvPr>
            <p:ph idx="1"/>
          </p:nvPr>
        </p:nvSpPr>
        <p:spPr>
          <a:xfrm>
            <a:off x="838200" y="1825624"/>
            <a:ext cx="10515600" cy="4778375"/>
          </a:xfrm>
        </p:spPr>
        <p:txBody>
          <a:bodyPr>
            <a:normAutofit lnSpcReduction="10000"/>
          </a:bodyPr>
          <a:lstStyle/>
          <a:p>
            <a:r>
              <a:rPr lang="en-US" dirty="0" smtClean="0"/>
              <a:t>We </a:t>
            </a:r>
            <a:r>
              <a:rPr lang="en-US" dirty="0"/>
              <a:t>have found that aggressively </a:t>
            </a:r>
            <a:r>
              <a:rPr lang="en-US" dirty="0" smtClean="0"/>
              <a:t>“cleaning</a:t>
            </a:r>
            <a:r>
              <a:rPr lang="en-US" dirty="0"/>
              <a:t>” and processing reads </a:t>
            </a:r>
            <a:r>
              <a:rPr lang="en-US" dirty="0" smtClean="0"/>
              <a:t>can make </a:t>
            </a:r>
            <a:r>
              <a:rPr lang="en-US" dirty="0"/>
              <a:t>a large difference </a:t>
            </a:r>
            <a:r>
              <a:rPr lang="en-US" dirty="0" smtClean="0"/>
              <a:t>to the </a:t>
            </a:r>
            <a:r>
              <a:rPr lang="en-US" b="1" dirty="0"/>
              <a:t>speed</a:t>
            </a:r>
            <a:r>
              <a:rPr lang="en-US" dirty="0"/>
              <a:t> and </a:t>
            </a:r>
            <a:r>
              <a:rPr lang="en-US" b="1" dirty="0"/>
              <a:t>quality</a:t>
            </a:r>
            <a:r>
              <a:rPr lang="en-US" dirty="0"/>
              <a:t>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other unwanted sequence (</a:t>
            </a:r>
            <a:r>
              <a:rPr lang="en-US" dirty="0" err="1"/>
              <a:t>polyA</a:t>
            </a:r>
            <a:r>
              <a:rPr lang="en-US" dirty="0"/>
              <a:t> tails in RNA-</a:t>
            </a:r>
            <a:r>
              <a:rPr lang="en-US" dirty="0" err="1"/>
              <a:t>seq</a:t>
            </a:r>
            <a:r>
              <a:rPr lang="en-US" dirty="0"/>
              <a:t> data)</a:t>
            </a:r>
          </a:p>
          <a:p>
            <a:pPr lvl="1"/>
            <a:r>
              <a:rPr lang="en-US" dirty="0" smtClean="0"/>
              <a:t>artificially </a:t>
            </a:r>
            <a:r>
              <a:rPr lang="en-US" dirty="0"/>
              <a:t>added onto sequence of primary interest (vectors, adapters, primers) </a:t>
            </a:r>
          </a:p>
          <a:p>
            <a:pPr lvl="1"/>
            <a:r>
              <a:rPr lang="en-US" dirty="0" smtClean="0"/>
              <a:t>join </a:t>
            </a:r>
            <a:r>
              <a:rPr lang="en-US" dirty="0"/>
              <a:t>short overlapping paired-end </a:t>
            </a:r>
            <a:r>
              <a:rPr lang="en-US" dirty="0" smtClean="0"/>
              <a:t>reads</a:t>
            </a:r>
          </a:p>
          <a:p>
            <a:pPr lvl="1"/>
            <a:r>
              <a:rPr lang="en-US" dirty="0"/>
              <a:t>low quality bases</a:t>
            </a:r>
          </a:p>
          <a:p>
            <a:pPr lvl="1"/>
            <a:r>
              <a:rPr lang="en-US" dirty="0" smtClean="0"/>
              <a:t>originate </a:t>
            </a:r>
            <a:r>
              <a:rPr lang="en-US" dirty="0"/>
              <a:t>from PCR </a:t>
            </a:r>
            <a:r>
              <a:rPr lang="en-US" dirty="0" smtClean="0"/>
              <a:t>duplication</a:t>
            </a:r>
          </a:p>
          <a:p>
            <a:pPr lvl="1"/>
            <a:r>
              <a:rPr lang="en-US" dirty="0"/>
              <a:t>not of primary interest (contamination) </a:t>
            </a:r>
            <a:endParaRPr lang="en-US" dirty="0" smtClean="0"/>
          </a:p>
          <a:p>
            <a:r>
              <a:rPr lang="en-US" dirty="0" smtClean="0"/>
              <a:t>Preprocessing also produces a number of statistics that are technical in nature that should be used to evaluate “experimental </a:t>
            </a:r>
            <a:r>
              <a:rPr lang="en-US" dirty="0" smtClean="0"/>
              <a:t>consistency” </a:t>
            </a:r>
            <a:endParaRPr lang="en-US" dirty="0"/>
          </a:p>
          <a:p>
            <a:endParaRPr lang="en-US" dirty="0"/>
          </a:p>
        </p:txBody>
      </p:sp>
    </p:spTree>
    <p:extLst>
      <p:ext uri="{BB962C8B-B14F-4D97-AF65-F5344CB8AC3E}">
        <p14:creationId xmlns:p14="http://schemas.microsoft.com/office/powerpoint/2010/main" val="202878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Ribosomal RNA</a:t>
            </a:r>
            <a:endParaRPr lang="en-US" dirty="0"/>
          </a:p>
        </p:txBody>
      </p:sp>
      <p:sp>
        <p:nvSpPr>
          <p:cNvPr id="3" name="Content Placeholder 2"/>
          <p:cNvSpPr>
            <a:spLocks noGrp="1"/>
          </p:cNvSpPr>
          <p:nvPr>
            <p:ph idx="1"/>
          </p:nvPr>
        </p:nvSpPr>
        <p:spPr/>
        <p:txBody>
          <a:bodyPr/>
          <a:lstStyle/>
          <a:p>
            <a:r>
              <a:rPr lang="en-US" dirty="0" smtClean="0"/>
              <a:t>Ribosomal RNA makes up 90% or more of a typical total RNA sample.</a:t>
            </a:r>
          </a:p>
          <a:p>
            <a:r>
              <a:rPr lang="en-US" dirty="0" smtClean="0"/>
              <a:t>Library prep methods reduce the </a:t>
            </a:r>
            <a:r>
              <a:rPr lang="en-US" dirty="0" err="1" smtClean="0"/>
              <a:t>rRNA</a:t>
            </a:r>
            <a:r>
              <a:rPr lang="en-US" dirty="0" smtClean="0"/>
              <a:t> representation in a sample</a:t>
            </a:r>
          </a:p>
          <a:p>
            <a:pPr lvl="1"/>
            <a:r>
              <a:rPr lang="en-US" dirty="0" err="1" smtClean="0"/>
              <a:t>oligoDt</a:t>
            </a:r>
            <a:r>
              <a:rPr lang="en-US" dirty="0" smtClean="0"/>
              <a:t> only binds to </a:t>
            </a:r>
            <a:r>
              <a:rPr lang="en-US" dirty="0" err="1" smtClean="0"/>
              <a:t>polyA</a:t>
            </a:r>
            <a:r>
              <a:rPr lang="en-US" dirty="0" smtClean="0"/>
              <a:t> tails to enrich a sample for mRNA</a:t>
            </a:r>
          </a:p>
          <a:p>
            <a:pPr lvl="1"/>
            <a:r>
              <a:rPr lang="en-US" dirty="0" err="1" smtClean="0"/>
              <a:t>Ribo</a:t>
            </a:r>
            <a:r>
              <a:rPr lang="en-US" dirty="0" smtClean="0"/>
              <a:t>-depletion binds </a:t>
            </a:r>
            <a:r>
              <a:rPr lang="en-US" dirty="0" err="1" smtClean="0"/>
              <a:t>rRNA</a:t>
            </a:r>
            <a:r>
              <a:rPr lang="en-US" dirty="0" smtClean="0"/>
              <a:t> sequences</a:t>
            </a:r>
          </a:p>
          <a:p>
            <a:pPr marL="0" indent="0">
              <a:buNone/>
            </a:pPr>
            <a:r>
              <a:rPr lang="en-US" dirty="0" smtClean="0">
                <a:solidFill>
                  <a:srgbClr val="FF0000"/>
                </a:solidFill>
              </a:rPr>
              <a:t>	Neither technique is 100% efficient</a:t>
            </a:r>
          </a:p>
          <a:p>
            <a:pPr marL="0" indent="0">
              <a:buNone/>
            </a:pPr>
            <a:endParaRPr lang="en-US" dirty="0">
              <a:solidFill>
                <a:srgbClr val="FF0000"/>
              </a:solidFill>
            </a:endParaRPr>
          </a:p>
          <a:p>
            <a:pPr marL="0" indent="0">
              <a:buNone/>
            </a:pPr>
            <a:r>
              <a:rPr lang="en-US" dirty="0" smtClean="0"/>
              <a:t>Can screen (map reads to </a:t>
            </a:r>
            <a:r>
              <a:rPr lang="en-US" dirty="0" err="1" smtClean="0"/>
              <a:t>rRNA</a:t>
            </a:r>
            <a:r>
              <a:rPr lang="en-US" dirty="0" smtClean="0"/>
              <a:t> sequences) to determine </a:t>
            </a:r>
            <a:r>
              <a:rPr lang="en-US" dirty="0" err="1" smtClean="0"/>
              <a:t>rRNA</a:t>
            </a:r>
            <a:r>
              <a:rPr lang="en-US" dirty="0" smtClean="0"/>
              <a:t> efficiency and potentially remove those reads. </a:t>
            </a:r>
            <a:endParaRPr lang="en-US" dirty="0"/>
          </a:p>
        </p:txBody>
      </p:sp>
    </p:spTree>
    <p:extLst>
      <p:ext uri="{BB962C8B-B14F-4D97-AF65-F5344CB8AC3E}">
        <p14:creationId xmlns:p14="http://schemas.microsoft.com/office/powerpoint/2010/main" val="638699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615764" y="3124201"/>
            <a:ext cx="947144" cy="568286"/>
          </a:xfrm>
          <a:prstGeom prst="rect">
            <a:avLst/>
          </a:prstGeom>
        </p:spPr>
      </p:pic>
      <p:pic>
        <p:nvPicPr>
          <p:cNvPr id="6" name="Picture 5"/>
          <p:cNvPicPr>
            <a:picLocks noChangeAspect="1"/>
          </p:cNvPicPr>
          <p:nvPr/>
        </p:nvPicPr>
        <p:blipFill>
          <a:blip r:embed="rId3"/>
          <a:stretch>
            <a:fillRect/>
          </a:stretch>
        </p:blipFill>
        <p:spPr>
          <a:xfrm>
            <a:off x="5451571" y="6005224"/>
            <a:ext cx="379141" cy="379141"/>
          </a:xfrm>
          <a:prstGeom prst="rect">
            <a:avLst/>
          </a:prstGeom>
        </p:spPr>
      </p:pic>
      <p:pic>
        <p:nvPicPr>
          <p:cNvPr id="7" name="Picture 6"/>
          <p:cNvPicPr>
            <a:picLocks noChangeAspect="1"/>
          </p:cNvPicPr>
          <p:nvPr/>
        </p:nvPicPr>
        <p:blipFill>
          <a:blip r:embed="rId2"/>
          <a:stretch>
            <a:fillRect/>
          </a:stretch>
        </p:blipFill>
        <p:spPr>
          <a:xfrm flipH="1">
            <a:off x="2706739" y="1214950"/>
            <a:ext cx="638735" cy="383241"/>
          </a:xfrm>
          <a:prstGeom prst="rect">
            <a:avLst/>
          </a:prstGeom>
        </p:spPr>
      </p:pic>
      <p:pic>
        <p:nvPicPr>
          <p:cNvPr id="8" name="Picture 7"/>
          <p:cNvPicPr>
            <a:picLocks noChangeAspect="1"/>
          </p:cNvPicPr>
          <p:nvPr/>
        </p:nvPicPr>
        <p:blipFill>
          <a:blip r:embed="rId2"/>
          <a:stretch>
            <a:fillRect/>
          </a:stretch>
        </p:blipFill>
        <p:spPr>
          <a:xfrm flipH="1">
            <a:off x="1360107" y="2146086"/>
            <a:ext cx="1220982" cy="732589"/>
          </a:xfrm>
          <a:prstGeom prst="rect">
            <a:avLst/>
          </a:prstGeom>
        </p:spPr>
      </p:pic>
      <p:pic>
        <p:nvPicPr>
          <p:cNvPr id="9" name="Picture 8"/>
          <p:cNvPicPr>
            <a:picLocks noChangeAspect="1"/>
          </p:cNvPicPr>
          <p:nvPr/>
        </p:nvPicPr>
        <p:blipFill>
          <a:blip r:embed="rId2"/>
          <a:stretch>
            <a:fillRect/>
          </a:stretch>
        </p:blipFill>
        <p:spPr>
          <a:xfrm flipH="1">
            <a:off x="2003612" y="3433250"/>
            <a:ext cx="1216586" cy="729952"/>
          </a:xfrm>
          <a:prstGeom prst="rect">
            <a:avLst/>
          </a:prstGeom>
        </p:spPr>
      </p:pic>
      <p:pic>
        <p:nvPicPr>
          <p:cNvPr id="10" name="Picture 9"/>
          <p:cNvPicPr>
            <a:picLocks noChangeAspect="1"/>
          </p:cNvPicPr>
          <p:nvPr/>
        </p:nvPicPr>
        <p:blipFill>
          <a:blip r:embed="rId2"/>
          <a:stretch>
            <a:fillRect/>
          </a:stretch>
        </p:blipFill>
        <p:spPr>
          <a:xfrm flipH="1">
            <a:off x="2809308" y="2324100"/>
            <a:ext cx="1037671" cy="622603"/>
          </a:xfrm>
          <a:prstGeom prst="rect">
            <a:avLst/>
          </a:prstGeom>
        </p:spPr>
      </p:pic>
      <p:pic>
        <p:nvPicPr>
          <p:cNvPr id="11" name="Picture 10"/>
          <p:cNvPicPr>
            <a:picLocks noChangeAspect="1"/>
          </p:cNvPicPr>
          <p:nvPr/>
        </p:nvPicPr>
        <p:blipFill>
          <a:blip r:embed="rId2"/>
          <a:stretch>
            <a:fillRect/>
          </a:stretch>
        </p:blipFill>
        <p:spPr>
          <a:xfrm flipH="1">
            <a:off x="3278931" y="1070183"/>
            <a:ext cx="1278950" cy="767370"/>
          </a:xfrm>
          <a:prstGeom prst="rect">
            <a:avLst/>
          </a:prstGeom>
        </p:spPr>
      </p:pic>
      <p:pic>
        <p:nvPicPr>
          <p:cNvPr id="12" name="Picture 11"/>
          <p:cNvPicPr>
            <a:picLocks noChangeAspect="1"/>
          </p:cNvPicPr>
          <p:nvPr/>
        </p:nvPicPr>
        <p:blipFill>
          <a:blip r:embed="rId2"/>
          <a:stretch>
            <a:fillRect/>
          </a:stretch>
        </p:blipFill>
        <p:spPr>
          <a:xfrm flipH="1">
            <a:off x="3918406" y="2120651"/>
            <a:ext cx="977818" cy="586691"/>
          </a:xfrm>
          <a:prstGeom prst="rect">
            <a:avLst/>
          </a:prstGeom>
        </p:spPr>
      </p:pic>
      <p:pic>
        <p:nvPicPr>
          <p:cNvPr id="13" name="Picture 12"/>
          <p:cNvPicPr>
            <a:picLocks noChangeAspect="1"/>
          </p:cNvPicPr>
          <p:nvPr/>
        </p:nvPicPr>
        <p:blipFill>
          <a:blip r:embed="rId2"/>
          <a:stretch>
            <a:fillRect/>
          </a:stretch>
        </p:blipFill>
        <p:spPr>
          <a:xfrm flipH="1">
            <a:off x="2327749" y="2943786"/>
            <a:ext cx="638735" cy="383241"/>
          </a:xfrm>
          <a:prstGeom prst="rect">
            <a:avLst/>
          </a:prstGeom>
        </p:spPr>
      </p:pic>
      <p:pic>
        <p:nvPicPr>
          <p:cNvPr id="14" name="Picture 13"/>
          <p:cNvPicPr>
            <a:picLocks noChangeAspect="1"/>
          </p:cNvPicPr>
          <p:nvPr/>
        </p:nvPicPr>
        <p:blipFill>
          <a:blip r:embed="rId2"/>
          <a:stretch>
            <a:fillRect/>
          </a:stretch>
        </p:blipFill>
        <p:spPr>
          <a:xfrm flipH="1">
            <a:off x="3886575" y="1760678"/>
            <a:ext cx="638735" cy="383241"/>
          </a:xfrm>
          <a:prstGeom prst="rect">
            <a:avLst/>
          </a:prstGeom>
        </p:spPr>
      </p:pic>
      <p:pic>
        <p:nvPicPr>
          <p:cNvPr id="15" name="Picture 14"/>
          <p:cNvPicPr>
            <a:picLocks noChangeAspect="1"/>
          </p:cNvPicPr>
          <p:nvPr/>
        </p:nvPicPr>
        <p:blipFill>
          <a:blip r:embed="rId4"/>
          <a:stretch>
            <a:fillRect/>
          </a:stretch>
        </p:blipFill>
        <p:spPr>
          <a:xfrm>
            <a:off x="1164122" y="2889231"/>
            <a:ext cx="1313642" cy="735640"/>
          </a:xfrm>
          <a:prstGeom prst="rect">
            <a:avLst/>
          </a:prstGeom>
        </p:spPr>
      </p:pic>
      <p:pic>
        <p:nvPicPr>
          <p:cNvPr id="16" name="Picture 15"/>
          <p:cNvPicPr>
            <a:picLocks noChangeAspect="1"/>
          </p:cNvPicPr>
          <p:nvPr/>
        </p:nvPicPr>
        <p:blipFill>
          <a:blip r:embed="rId4"/>
          <a:stretch>
            <a:fillRect/>
          </a:stretch>
        </p:blipFill>
        <p:spPr>
          <a:xfrm>
            <a:off x="2647116" y="1657373"/>
            <a:ext cx="643505" cy="360363"/>
          </a:xfrm>
          <a:prstGeom prst="rect">
            <a:avLst/>
          </a:prstGeom>
        </p:spPr>
      </p:pic>
      <p:pic>
        <p:nvPicPr>
          <p:cNvPr id="17" name="Picture 16"/>
          <p:cNvPicPr>
            <a:picLocks noChangeAspect="1"/>
          </p:cNvPicPr>
          <p:nvPr/>
        </p:nvPicPr>
        <p:blipFill>
          <a:blip r:embed="rId4"/>
          <a:stretch>
            <a:fillRect/>
          </a:stretch>
        </p:blipFill>
        <p:spPr>
          <a:xfrm>
            <a:off x="3355230" y="2763604"/>
            <a:ext cx="643505" cy="360363"/>
          </a:xfrm>
          <a:prstGeom prst="rect">
            <a:avLst/>
          </a:prstGeom>
        </p:spPr>
      </p:pic>
      <p:pic>
        <p:nvPicPr>
          <p:cNvPr id="18" name="Picture 17"/>
          <p:cNvPicPr>
            <a:picLocks noChangeAspect="1"/>
          </p:cNvPicPr>
          <p:nvPr/>
        </p:nvPicPr>
        <p:blipFill>
          <a:blip r:embed="rId4"/>
          <a:stretch>
            <a:fillRect/>
          </a:stretch>
        </p:blipFill>
        <p:spPr>
          <a:xfrm>
            <a:off x="1834259" y="1046207"/>
            <a:ext cx="643505" cy="360363"/>
          </a:xfrm>
          <a:prstGeom prst="rect">
            <a:avLst/>
          </a:prstGeom>
        </p:spPr>
      </p:pic>
      <p:pic>
        <p:nvPicPr>
          <p:cNvPr id="19" name="Picture 18"/>
          <p:cNvPicPr>
            <a:picLocks noChangeAspect="1"/>
          </p:cNvPicPr>
          <p:nvPr/>
        </p:nvPicPr>
        <p:blipFill>
          <a:blip r:embed="rId4"/>
          <a:stretch>
            <a:fillRect/>
          </a:stretch>
        </p:blipFill>
        <p:spPr>
          <a:xfrm>
            <a:off x="1231090" y="1406570"/>
            <a:ext cx="1130880" cy="633293"/>
          </a:xfrm>
          <a:prstGeom prst="rect">
            <a:avLst/>
          </a:prstGeom>
        </p:spPr>
      </p:pic>
      <p:pic>
        <p:nvPicPr>
          <p:cNvPr id="20" name="Picture 19"/>
          <p:cNvPicPr>
            <a:picLocks noChangeAspect="1"/>
          </p:cNvPicPr>
          <p:nvPr/>
        </p:nvPicPr>
        <p:blipFill>
          <a:blip r:embed="rId4"/>
          <a:stretch>
            <a:fillRect/>
          </a:stretch>
        </p:blipFill>
        <p:spPr>
          <a:xfrm>
            <a:off x="4845806" y="1116777"/>
            <a:ext cx="928918" cy="520194"/>
          </a:xfrm>
          <a:prstGeom prst="rect">
            <a:avLst/>
          </a:prstGeom>
        </p:spPr>
      </p:pic>
      <p:grpSp>
        <p:nvGrpSpPr>
          <p:cNvPr id="27" name="Group 26"/>
          <p:cNvGrpSpPr/>
          <p:nvPr/>
        </p:nvGrpSpPr>
        <p:grpSpPr>
          <a:xfrm>
            <a:off x="7457925" y="3335982"/>
            <a:ext cx="1233860" cy="365898"/>
            <a:chOff x="8358228" y="529755"/>
            <a:chExt cx="851863" cy="360363"/>
          </a:xfrm>
        </p:grpSpPr>
        <p:pic>
          <p:nvPicPr>
            <p:cNvPr id="5" name="Picture 4"/>
            <p:cNvPicPr>
              <a:picLocks noChangeAspect="1"/>
            </p:cNvPicPr>
            <p:nvPr/>
          </p:nvPicPr>
          <p:blipFill>
            <a:blip r:embed="rId4"/>
            <a:stretch>
              <a:fillRect/>
            </a:stretch>
          </p:blipFill>
          <p:spPr>
            <a:xfrm rot="21311945">
              <a:off x="8472997" y="529755"/>
              <a:ext cx="643505" cy="360363"/>
            </a:xfrm>
            <a:prstGeom prst="rect">
              <a:avLst/>
            </a:prstGeom>
          </p:spPr>
        </p:pic>
        <p:sp>
          <p:nvSpPr>
            <p:cNvPr id="23" name="Rectangle 22"/>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497869" y="2196455"/>
            <a:ext cx="532243" cy="359476"/>
            <a:chOff x="8349267" y="1152197"/>
            <a:chExt cx="869792" cy="383241"/>
          </a:xfrm>
        </p:grpSpPr>
        <p:pic>
          <p:nvPicPr>
            <p:cNvPr id="22" name="Picture 21"/>
            <p:cNvPicPr>
              <a:picLocks noChangeAspect="1"/>
            </p:cNvPicPr>
            <p:nvPr/>
          </p:nvPicPr>
          <p:blipFill>
            <a:blip r:embed="rId2"/>
            <a:stretch>
              <a:fillRect/>
            </a:stretch>
          </p:blipFill>
          <p:spPr>
            <a:xfrm rot="1121728" flipH="1">
              <a:off x="8472997" y="1152197"/>
              <a:ext cx="638735" cy="383241"/>
            </a:xfrm>
            <a:prstGeom prst="rect">
              <a:avLst/>
            </a:prstGeom>
          </p:spPr>
        </p:pic>
        <p:sp>
          <p:nvSpPr>
            <p:cNvPr id="25" name="Rectangle 2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86866" y="1912908"/>
            <a:ext cx="1207405" cy="382621"/>
            <a:chOff x="8358228" y="529755"/>
            <a:chExt cx="851863" cy="360363"/>
          </a:xfrm>
        </p:grpSpPr>
        <p:pic>
          <p:nvPicPr>
            <p:cNvPr id="38" name="Picture 37"/>
            <p:cNvPicPr>
              <a:picLocks noChangeAspect="1"/>
            </p:cNvPicPr>
            <p:nvPr/>
          </p:nvPicPr>
          <p:blipFill>
            <a:blip r:embed="rId4"/>
            <a:stretch>
              <a:fillRect/>
            </a:stretch>
          </p:blipFill>
          <p:spPr>
            <a:xfrm rot="21311945">
              <a:off x="8472997" y="529755"/>
              <a:ext cx="643505" cy="360363"/>
            </a:xfrm>
            <a:prstGeom prst="rect">
              <a:avLst/>
            </a:prstGeom>
          </p:spPr>
        </p:pic>
        <p:sp>
          <p:nvSpPr>
            <p:cNvPr id="39" name="Rectangle 38"/>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457925" y="2998234"/>
            <a:ext cx="532243" cy="359476"/>
            <a:chOff x="8349267" y="1152197"/>
            <a:chExt cx="869792" cy="383241"/>
          </a:xfrm>
        </p:grpSpPr>
        <p:pic>
          <p:nvPicPr>
            <p:cNvPr id="42" name="Picture 41"/>
            <p:cNvPicPr>
              <a:picLocks noChangeAspect="1"/>
            </p:cNvPicPr>
            <p:nvPr/>
          </p:nvPicPr>
          <p:blipFill>
            <a:blip r:embed="rId2"/>
            <a:stretch>
              <a:fillRect/>
            </a:stretch>
          </p:blipFill>
          <p:spPr>
            <a:xfrm rot="1121728" flipH="1">
              <a:off x="8472997" y="1152197"/>
              <a:ext cx="638735" cy="383241"/>
            </a:xfrm>
            <a:prstGeom prst="rect">
              <a:avLst/>
            </a:prstGeom>
          </p:spPr>
        </p:pic>
        <p:sp>
          <p:nvSpPr>
            <p:cNvPr id="43" name="Rectangle 42"/>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493514" y="1285676"/>
            <a:ext cx="536598" cy="446700"/>
            <a:chOff x="8349267" y="1152197"/>
            <a:chExt cx="869792" cy="383241"/>
          </a:xfrm>
        </p:grpSpPr>
        <p:pic>
          <p:nvPicPr>
            <p:cNvPr id="50" name="Picture 49"/>
            <p:cNvPicPr>
              <a:picLocks noChangeAspect="1"/>
            </p:cNvPicPr>
            <p:nvPr/>
          </p:nvPicPr>
          <p:blipFill>
            <a:blip r:embed="rId2"/>
            <a:stretch>
              <a:fillRect/>
            </a:stretch>
          </p:blipFill>
          <p:spPr>
            <a:xfrm rot="1121728" flipH="1">
              <a:off x="8472997" y="1152197"/>
              <a:ext cx="638735" cy="383241"/>
            </a:xfrm>
            <a:prstGeom prst="rect">
              <a:avLst/>
            </a:prstGeom>
          </p:spPr>
        </p:pic>
        <p:sp>
          <p:nvSpPr>
            <p:cNvPr id="51" name="Rectangle 5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469601" y="2593634"/>
            <a:ext cx="290321" cy="479460"/>
            <a:chOff x="8358228" y="529755"/>
            <a:chExt cx="851863" cy="360363"/>
          </a:xfrm>
        </p:grpSpPr>
        <p:pic>
          <p:nvPicPr>
            <p:cNvPr id="54" name="Picture 53"/>
            <p:cNvPicPr>
              <a:picLocks noChangeAspect="1"/>
            </p:cNvPicPr>
            <p:nvPr/>
          </p:nvPicPr>
          <p:blipFill>
            <a:blip r:embed="rId4"/>
            <a:stretch>
              <a:fillRect/>
            </a:stretch>
          </p:blipFill>
          <p:spPr>
            <a:xfrm rot="21311945">
              <a:off x="8472997" y="529755"/>
              <a:ext cx="643505" cy="360363"/>
            </a:xfrm>
            <a:prstGeom prst="rect">
              <a:avLst/>
            </a:prstGeom>
          </p:spPr>
        </p:pic>
        <p:sp>
          <p:nvSpPr>
            <p:cNvPr id="55" name="Rectangle 54"/>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715490" y="3119114"/>
            <a:ext cx="483203" cy="411287"/>
            <a:chOff x="8349267" y="1152197"/>
            <a:chExt cx="869792" cy="383241"/>
          </a:xfrm>
        </p:grpSpPr>
        <p:pic>
          <p:nvPicPr>
            <p:cNvPr id="58" name="Picture 57"/>
            <p:cNvPicPr>
              <a:picLocks noChangeAspect="1"/>
            </p:cNvPicPr>
            <p:nvPr/>
          </p:nvPicPr>
          <p:blipFill>
            <a:blip r:embed="rId2"/>
            <a:stretch>
              <a:fillRect/>
            </a:stretch>
          </p:blipFill>
          <p:spPr>
            <a:xfrm rot="1121728" flipH="1">
              <a:off x="8472997" y="1152197"/>
              <a:ext cx="638735" cy="383241"/>
            </a:xfrm>
            <a:prstGeom prst="rect">
              <a:avLst/>
            </a:prstGeom>
          </p:spPr>
        </p:pic>
        <p:sp>
          <p:nvSpPr>
            <p:cNvPr id="59" name="Rectangle 5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096000" y="3532434"/>
            <a:ext cx="1089871" cy="410603"/>
            <a:chOff x="8349267" y="1152197"/>
            <a:chExt cx="869792" cy="383241"/>
          </a:xfrm>
        </p:grpSpPr>
        <p:pic>
          <p:nvPicPr>
            <p:cNvPr id="66" name="Picture 65"/>
            <p:cNvPicPr>
              <a:picLocks noChangeAspect="1"/>
            </p:cNvPicPr>
            <p:nvPr/>
          </p:nvPicPr>
          <p:blipFill>
            <a:blip r:embed="rId2"/>
            <a:stretch>
              <a:fillRect/>
            </a:stretch>
          </p:blipFill>
          <p:spPr>
            <a:xfrm rot="1121728" flipH="1">
              <a:off x="8472997" y="1152197"/>
              <a:ext cx="638735" cy="383241"/>
            </a:xfrm>
            <a:prstGeom prst="rect">
              <a:avLst/>
            </a:prstGeom>
          </p:spPr>
        </p:pic>
        <p:sp>
          <p:nvSpPr>
            <p:cNvPr id="67" name="Rectangle 66"/>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6051955" y="2646366"/>
            <a:ext cx="1165111" cy="314619"/>
            <a:chOff x="8349267" y="1152197"/>
            <a:chExt cx="869792" cy="383241"/>
          </a:xfrm>
        </p:grpSpPr>
        <p:pic>
          <p:nvPicPr>
            <p:cNvPr id="74" name="Picture 73"/>
            <p:cNvPicPr>
              <a:picLocks noChangeAspect="1"/>
            </p:cNvPicPr>
            <p:nvPr/>
          </p:nvPicPr>
          <p:blipFill>
            <a:blip r:embed="rId2"/>
            <a:stretch>
              <a:fillRect/>
            </a:stretch>
          </p:blipFill>
          <p:spPr>
            <a:xfrm rot="1121728" flipH="1">
              <a:off x="8472997" y="1152197"/>
              <a:ext cx="638735" cy="383241"/>
            </a:xfrm>
            <a:prstGeom prst="rect">
              <a:avLst/>
            </a:prstGeom>
          </p:spPr>
        </p:pic>
        <p:sp>
          <p:nvSpPr>
            <p:cNvPr id="75" name="Rectangle 74"/>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392513" y="2143296"/>
            <a:ext cx="787807" cy="307354"/>
            <a:chOff x="8358228" y="529755"/>
            <a:chExt cx="851863" cy="360363"/>
          </a:xfrm>
        </p:grpSpPr>
        <p:pic>
          <p:nvPicPr>
            <p:cNvPr id="86" name="Picture 85"/>
            <p:cNvPicPr>
              <a:picLocks noChangeAspect="1"/>
            </p:cNvPicPr>
            <p:nvPr/>
          </p:nvPicPr>
          <p:blipFill>
            <a:blip r:embed="rId4"/>
            <a:stretch>
              <a:fillRect/>
            </a:stretch>
          </p:blipFill>
          <p:spPr>
            <a:xfrm rot="21311945">
              <a:off x="8472997" y="529755"/>
              <a:ext cx="643505" cy="360363"/>
            </a:xfrm>
            <a:prstGeom prst="rect">
              <a:avLst/>
            </a:prstGeom>
          </p:spPr>
        </p:pic>
        <p:sp>
          <p:nvSpPr>
            <p:cNvPr id="87" name="Rectangle 86"/>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6728756" y="1636219"/>
            <a:ext cx="469047" cy="480341"/>
            <a:chOff x="8349267" y="1152197"/>
            <a:chExt cx="869792" cy="383241"/>
          </a:xfrm>
        </p:grpSpPr>
        <p:pic>
          <p:nvPicPr>
            <p:cNvPr id="90" name="Picture 89"/>
            <p:cNvPicPr>
              <a:picLocks noChangeAspect="1"/>
            </p:cNvPicPr>
            <p:nvPr/>
          </p:nvPicPr>
          <p:blipFill>
            <a:blip r:embed="rId2"/>
            <a:stretch>
              <a:fillRect/>
            </a:stretch>
          </p:blipFill>
          <p:spPr>
            <a:xfrm rot="1121728" flipH="1">
              <a:off x="8472997" y="1152197"/>
              <a:ext cx="638735" cy="383241"/>
            </a:xfrm>
            <a:prstGeom prst="rect">
              <a:avLst/>
            </a:prstGeom>
          </p:spPr>
        </p:pic>
        <p:sp>
          <p:nvSpPr>
            <p:cNvPr id="91" name="Rectangle 90"/>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382872" y="1007507"/>
            <a:ext cx="835446" cy="403913"/>
            <a:chOff x="8349267" y="1152197"/>
            <a:chExt cx="869792" cy="383241"/>
          </a:xfrm>
        </p:grpSpPr>
        <p:pic>
          <p:nvPicPr>
            <p:cNvPr id="98" name="Picture 97"/>
            <p:cNvPicPr>
              <a:picLocks noChangeAspect="1"/>
            </p:cNvPicPr>
            <p:nvPr/>
          </p:nvPicPr>
          <p:blipFill>
            <a:blip r:embed="rId2"/>
            <a:stretch>
              <a:fillRect/>
            </a:stretch>
          </p:blipFill>
          <p:spPr>
            <a:xfrm rot="1121728" flipH="1">
              <a:off x="8472997" y="1152197"/>
              <a:ext cx="638735" cy="383241"/>
            </a:xfrm>
            <a:prstGeom prst="rect">
              <a:avLst/>
            </a:prstGeom>
          </p:spPr>
        </p:pic>
        <p:sp>
          <p:nvSpPr>
            <p:cNvPr id="99" name="Rectangle 98"/>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p:cNvPicPr>
            <a:picLocks noChangeAspect="1"/>
          </p:cNvPicPr>
          <p:nvPr/>
        </p:nvPicPr>
        <p:blipFill>
          <a:blip r:embed="rId5"/>
          <a:stretch>
            <a:fillRect/>
          </a:stretch>
        </p:blipFill>
        <p:spPr>
          <a:xfrm>
            <a:off x="1164122" y="4275750"/>
            <a:ext cx="3212335" cy="1969067"/>
          </a:xfrm>
          <a:prstGeom prst="rect">
            <a:avLst/>
          </a:prstGeom>
        </p:spPr>
      </p:pic>
      <p:grpSp>
        <p:nvGrpSpPr>
          <p:cNvPr id="102" name="Group 101"/>
          <p:cNvGrpSpPr/>
          <p:nvPr/>
        </p:nvGrpSpPr>
        <p:grpSpPr>
          <a:xfrm>
            <a:off x="10662463" y="3434555"/>
            <a:ext cx="1233860" cy="365898"/>
            <a:chOff x="8358228" y="529755"/>
            <a:chExt cx="851863" cy="360363"/>
          </a:xfrm>
        </p:grpSpPr>
        <p:pic>
          <p:nvPicPr>
            <p:cNvPr id="103" name="Picture 102"/>
            <p:cNvPicPr>
              <a:picLocks noChangeAspect="1"/>
            </p:cNvPicPr>
            <p:nvPr/>
          </p:nvPicPr>
          <p:blipFill>
            <a:blip r:embed="rId4"/>
            <a:stretch>
              <a:fillRect/>
            </a:stretch>
          </p:blipFill>
          <p:spPr>
            <a:xfrm rot="21311945">
              <a:off x="8472997" y="529755"/>
              <a:ext cx="643505" cy="360363"/>
            </a:xfrm>
            <a:prstGeom prst="rect">
              <a:avLst/>
            </a:prstGeom>
          </p:spPr>
        </p:pic>
        <p:sp>
          <p:nvSpPr>
            <p:cNvPr id="104" name="Rectangle 1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0702407" y="2295028"/>
            <a:ext cx="532243" cy="359476"/>
            <a:chOff x="8349267" y="1152197"/>
            <a:chExt cx="869792" cy="383241"/>
          </a:xfrm>
        </p:grpSpPr>
        <p:pic>
          <p:nvPicPr>
            <p:cNvPr id="107" name="Picture 106"/>
            <p:cNvPicPr>
              <a:picLocks noChangeAspect="1"/>
            </p:cNvPicPr>
            <p:nvPr/>
          </p:nvPicPr>
          <p:blipFill>
            <a:blip r:embed="rId2"/>
            <a:stretch>
              <a:fillRect/>
            </a:stretch>
          </p:blipFill>
          <p:spPr>
            <a:xfrm rot="1121728" flipH="1">
              <a:off x="8472997" y="1152197"/>
              <a:ext cx="638735" cy="383241"/>
            </a:xfrm>
            <a:prstGeom prst="rect">
              <a:avLst/>
            </a:prstGeom>
          </p:spPr>
        </p:pic>
        <p:sp>
          <p:nvSpPr>
            <p:cNvPr id="108" name="Rectangle 1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10691404" y="2011481"/>
            <a:ext cx="1207405" cy="382621"/>
            <a:chOff x="8358228" y="529755"/>
            <a:chExt cx="851863" cy="360363"/>
          </a:xfrm>
        </p:grpSpPr>
        <p:pic>
          <p:nvPicPr>
            <p:cNvPr id="111" name="Picture 110"/>
            <p:cNvPicPr>
              <a:picLocks noChangeAspect="1"/>
            </p:cNvPicPr>
            <p:nvPr/>
          </p:nvPicPr>
          <p:blipFill>
            <a:blip r:embed="rId4"/>
            <a:stretch>
              <a:fillRect/>
            </a:stretch>
          </p:blipFill>
          <p:spPr>
            <a:xfrm rot="21311945">
              <a:off x="8472997" y="529755"/>
              <a:ext cx="643505" cy="360363"/>
            </a:xfrm>
            <a:prstGeom prst="rect">
              <a:avLst/>
            </a:prstGeom>
          </p:spPr>
        </p:pic>
        <p:sp>
          <p:nvSpPr>
            <p:cNvPr id="112" name="Rectangle 11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10662463" y="3096807"/>
            <a:ext cx="532243" cy="359476"/>
            <a:chOff x="8349267" y="1152197"/>
            <a:chExt cx="869792" cy="383241"/>
          </a:xfrm>
        </p:grpSpPr>
        <p:pic>
          <p:nvPicPr>
            <p:cNvPr id="115" name="Picture 114"/>
            <p:cNvPicPr>
              <a:picLocks noChangeAspect="1"/>
            </p:cNvPicPr>
            <p:nvPr/>
          </p:nvPicPr>
          <p:blipFill>
            <a:blip r:embed="rId2"/>
            <a:stretch>
              <a:fillRect/>
            </a:stretch>
          </p:blipFill>
          <p:spPr>
            <a:xfrm rot="1121728" flipH="1">
              <a:off x="8472997" y="1152197"/>
              <a:ext cx="638735" cy="383241"/>
            </a:xfrm>
            <a:prstGeom prst="rect">
              <a:avLst/>
            </a:prstGeom>
          </p:spPr>
        </p:pic>
        <p:sp>
          <p:nvSpPr>
            <p:cNvPr id="116" name="Rectangle 11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10698052" y="1384249"/>
            <a:ext cx="536598" cy="446700"/>
            <a:chOff x="8349267" y="1152197"/>
            <a:chExt cx="869792" cy="383241"/>
          </a:xfrm>
        </p:grpSpPr>
        <p:pic>
          <p:nvPicPr>
            <p:cNvPr id="119" name="Picture 118"/>
            <p:cNvPicPr>
              <a:picLocks noChangeAspect="1"/>
            </p:cNvPicPr>
            <p:nvPr/>
          </p:nvPicPr>
          <p:blipFill>
            <a:blip r:embed="rId2"/>
            <a:stretch>
              <a:fillRect/>
            </a:stretch>
          </p:blipFill>
          <p:spPr>
            <a:xfrm rot="1121728" flipH="1">
              <a:off x="8472997" y="1152197"/>
              <a:ext cx="638735" cy="383241"/>
            </a:xfrm>
            <a:prstGeom prst="rect">
              <a:avLst/>
            </a:prstGeom>
          </p:spPr>
        </p:pic>
        <p:sp>
          <p:nvSpPr>
            <p:cNvPr id="120" name="Rectangle 1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10674139" y="2692207"/>
            <a:ext cx="290321" cy="479460"/>
            <a:chOff x="8358228" y="529755"/>
            <a:chExt cx="851863" cy="360363"/>
          </a:xfrm>
        </p:grpSpPr>
        <p:pic>
          <p:nvPicPr>
            <p:cNvPr id="123" name="Picture 122"/>
            <p:cNvPicPr>
              <a:picLocks noChangeAspect="1"/>
            </p:cNvPicPr>
            <p:nvPr/>
          </p:nvPicPr>
          <p:blipFill>
            <a:blip r:embed="rId4"/>
            <a:stretch>
              <a:fillRect/>
            </a:stretch>
          </p:blipFill>
          <p:spPr>
            <a:xfrm rot="21311945">
              <a:off x="8472997" y="529755"/>
              <a:ext cx="643505" cy="360363"/>
            </a:xfrm>
            <a:prstGeom prst="rect">
              <a:avLst/>
            </a:prstGeom>
          </p:spPr>
        </p:pic>
        <p:sp>
          <p:nvSpPr>
            <p:cNvPr id="124" name="Rectangle 12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9920028" y="3217687"/>
            <a:ext cx="483203" cy="411287"/>
            <a:chOff x="8349267" y="1152197"/>
            <a:chExt cx="869792" cy="383241"/>
          </a:xfrm>
        </p:grpSpPr>
        <p:pic>
          <p:nvPicPr>
            <p:cNvPr id="127" name="Picture 126"/>
            <p:cNvPicPr>
              <a:picLocks noChangeAspect="1"/>
            </p:cNvPicPr>
            <p:nvPr/>
          </p:nvPicPr>
          <p:blipFill>
            <a:blip r:embed="rId2"/>
            <a:stretch>
              <a:fillRect/>
            </a:stretch>
          </p:blipFill>
          <p:spPr>
            <a:xfrm rot="1121728" flipH="1">
              <a:off x="8472997" y="1152197"/>
              <a:ext cx="638735" cy="383241"/>
            </a:xfrm>
            <a:prstGeom prst="rect">
              <a:avLst/>
            </a:prstGeom>
          </p:spPr>
        </p:pic>
        <p:sp>
          <p:nvSpPr>
            <p:cNvPr id="128" name="Rectangle 1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9300538" y="3631007"/>
            <a:ext cx="1089871" cy="410603"/>
            <a:chOff x="8349267" y="1152197"/>
            <a:chExt cx="869792" cy="383241"/>
          </a:xfrm>
        </p:grpSpPr>
        <p:pic>
          <p:nvPicPr>
            <p:cNvPr id="131" name="Picture 130"/>
            <p:cNvPicPr>
              <a:picLocks noChangeAspect="1"/>
            </p:cNvPicPr>
            <p:nvPr/>
          </p:nvPicPr>
          <p:blipFill>
            <a:blip r:embed="rId2"/>
            <a:stretch>
              <a:fillRect/>
            </a:stretch>
          </p:blipFill>
          <p:spPr>
            <a:xfrm rot="1121728" flipH="1">
              <a:off x="8472997" y="1152197"/>
              <a:ext cx="638735" cy="383241"/>
            </a:xfrm>
            <a:prstGeom prst="rect">
              <a:avLst/>
            </a:prstGeom>
          </p:spPr>
        </p:pic>
        <p:sp>
          <p:nvSpPr>
            <p:cNvPr id="132" name="Rectangle 13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9256493" y="2744939"/>
            <a:ext cx="1165111" cy="314619"/>
            <a:chOff x="8349267" y="1152197"/>
            <a:chExt cx="869792" cy="383241"/>
          </a:xfrm>
        </p:grpSpPr>
        <p:pic>
          <p:nvPicPr>
            <p:cNvPr id="135" name="Picture 134"/>
            <p:cNvPicPr>
              <a:picLocks noChangeAspect="1"/>
            </p:cNvPicPr>
            <p:nvPr/>
          </p:nvPicPr>
          <p:blipFill>
            <a:blip r:embed="rId2"/>
            <a:stretch>
              <a:fillRect/>
            </a:stretch>
          </p:blipFill>
          <p:spPr>
            <a:xfrm rot="1121728" flipH="1">
              <a:off x="8472997" y="1152197"/>
              <a:ext cx="638735" cy="383241"/>
            </a:xfrm>
            <a:prstGeom prst="rect">
              <a:avLst/>
            </a:prstGeom>
          </p:spPr>
        </p:pic>
        <p:sp>
          <p:nvSpPr>
            <p:cNvPr id="136" name="Rectangle 1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9597051" y="2241869"/>
            <a:ext cx="787807" cy="307354"/>
            <a:chOff x="8358228" y="529755"/>
            <a:chExt cx="851863" cy="360363"/>
          </a:xfrm>
        </p:grpSpPr>
        <p:pic>
          <p:nvPicPr>
            <p:cNvPr id="139" name="Picture 138"/>
            <p:cNvPicPr>
              <a:picLocks noChangeAspect="1"/>
            </p:cNvPicPr>
            <p:nvPr/>
          </p:nvPicPr>
          <p:blipFill>
            <a:blip r:embed="rId4"/>
            <a:stretch>
              <a:fillRect/>
            </a:stretch>
          </p:blipFill>
          <p:spPr>
            <a:xfrm rot="21311945">
              <a:off x="8472997" y="529755"/>
              <a:ext cx="643505" cy="360363"/>
            </a:xfrm>
            <a:prstGeom prst="rect">
              <a:avLst/>
            </a:prstGeom>
          </p:spPr>
        </p:pic>
        <p:sp>
          <p:nvSpPr>
            <p:cNvPr id="140" name="Rectangle 13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9933294" y="1734792"/>
            <a:ext cx="469047" cy="480341"/>
            <a:chOff x="8349267" y="1152197"/>
            <a:chExt cx="869792" cy="383241"/>
          </a:xfrm>
        </p:grpSpPr>
        <p:pic>
          <p:nvPicPr>
            <p:cNvPr id="143" name="Picture 142"/>
            <p:cNvPicPr>
              <a:picLocks noChangeAspect="1"/>
            </p:cNvPicPr>
            <p:nvPr/>
          </p:nvPicPr>
          <p:blipFill>
            <a:blip r:embed="rId2"/>
            <a:stretch>
              <a:fillRect/>
            </a:stretch>
          </p:blipFill>
          <p:spPr>
            <a:xfrm rot="1121728" flipH="1">
              <a:off x="8472997" y="1152197"/>
              <a:ext cx="638735" cy="383241"/>
            </a:xfrm>
            <a:prstGeom prst="rect">
              <a:avLst/>
            </a:prstGeom>
          </p:spPr>
        </p:pic>
        <p:sp>
          <p:nvSpPr>
            <p:cNvPr id="144" name="Rectangle 14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9587410" y="1106080"/>
            <a:ext cx="835446" cy="403913"/>
            <a:chOff x="8349267" y="1152197"/>
            <a:chExt cx="869792" cy="383241"/>
          </a:xfrm>
        </p:grpSpPr>
        <p:pic>
          <p:nvPicPr>
            <p:cNvPr id="147" name="Picture 146"/>
            <p:cNvPicPr>
              <a:picLocks noChangeAspect="1"/>
            </p:cNvPicPr>
            <p:nvPr/>
          </p:nvPicPr>
          <p:blipFill>
            <a:blip r:embed="rId2"/>
            <a:stretch>
              <a:fillRect/>
            </a:stretch>
          </p:blipFill>
          <p:spPr>
            <a:xfrm rot="1121728" flipH="1">
              <a:off x="8472997" y="1152197"/>
              <a:ext cx="638735" cy="383241"/>
            </a:xfrm>
            <a:prstGeom prst="rect">
              <a:avLst/>
            </a:prstGeom>
          </p:spPr>
        </p:pic>
        <p:sp>
          <p:nvSpPr>
            <p:cNvPr id="148" name="Rectangle 1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p:cNvGrpSpPr/>
          <p:nvPr/>
        </p:nvGrpSpPr>
        <p:grpSpPr>
          <a:xfrm>
            <a:off x="10767131" y="3812151"/>
            <a:ext cx="1233860" cy="365898"/>
            <a:chOff x="8358228" y="529755"/>
            <a:chExt cx="851863" cy="360363"/>
          </a:xfrm>
        </p:grpSpPr>
        <p:pic>
          <p:nvPicPr>
            <p:cNvPr id="295" name="Picture 294"/>
            <p:cNvPicPr>
              <a:picLocks noChangeAspect="1"/>
            </p:cNvPicPr>
            <p:nvPr/>
          </p:nvPicPr>
          <p:blipFill>
            <a:blip r:embed="rId4"/>
            <a:stretch>
              <a:fillRect/>
            </a:stretch>
          </p:blipFill>
          <p:spPr>
            <a:xfrm rot="21311945">
              <a:off x="8472997" y="529755"/>
              <a:ext cx="643505" cy="360363"/>
            </a:xfrm>
            <a:prstGeom prst="rect">
              <a:avLst/>
            </a:prstGeom>
          </p:spPr>
        </p:pic>
        <p:sp>
          <p:nvSpPr>
            <p:cNvPr id="296" name="Rectangle 29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8" name="Group 297"/>
          <p:cNvGrpSpPr/>
          <p:nvPr/>
        </p:nvGrpSpPr>
        <p:grpSpPr>
          <a:xfrm>
            <a:off x="10807075" y="2672624"/>
            <a:ext cx="532243" cy="359476"/>
            <a:chOff x="8349267" y="1152197"/>
            <a:chExt cx="869792" cy="383241"/>
          </a:xfrm>
        </p:grpSpPr>
        <p:pic>
          <p:nvPicPr>
            <p:cNvPr id="299" name="Picture 298"/>
            <p:cNvPicPr>
              <a:picLocks noChangeAspect="1"/>
            </p:cNvPicPr>
            <p:nvPr/>
          </p:nvPicPr>
          <p:blipFill>
            <a:blip r:embed="rId2"/>
            <a:stretch>
              <a:fillRect/>
            </a:stretch>
          </p:blipFill>
          <p:spPr>
            <a:xfrm rot="1121728" flipH="1">
              <a:off x="8472997" y="1152197"/>
              <a:ext cx="638735" cy="383241"/>
            </a:xfrm>
            <a:prstGeom prst="rect">
              <a:avLst/>
            </a:prstGeom>
          </p:spPr>
        </p:pic>
        <p:sp>
          <p:nvSpPr>
            <p:cNvPr id="300" name="Rectangle 29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p:cNvGrpSpPr/>
          <p:nvPr/>
        </p:nvGrpSpPr>
        <p:grpSpPr>
          <a:xfrm>
            <a:off x="10796072" y="2389077"/>
            <a:ext cx="1207405" cy="382621"/>
            <a:chOff x="8358228" y="529755"/>
            <a:chExt cx="851863" cy="360363"/>
          </a:xfrm>
        </p:grpSpPr>
        <p:pic>
          <p:nvPicPr>
            <p:cNvPr id="303" name="Picture 302"/>
            <p:cNvPicPr>
              <a:picLocks noChangeAspect="1"/>
            </p:cNvPicPr>
            <p:nvPr/>
          </p:nvPicPr>
          <p:blipFill>
            <a:blip r:embed="rId4"/>
            <a:stretch>
              <a:fillRect/>
            </a:stretch>
          </p:blipFill>
          <p:spPr>
            <a:xfrm rot="21311945">
              <a:off x="8472997" y="529755"/>
              <a:ext cx="643505" cy="360363"/>
            </a:xfrm>
            <a:prstGeom prst="rect">
              <a:avLst/>
            </a:prstGeom>
          </p:spPr>
        </p:pic>
        <p:sp>
          <p:nvSpPr>
            <p:cNvPr id="304" name="Rectangle 30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p:cNvGrpSpPr/>
          <p:nvPr/>
        </p:nvGrpSpPr>
        <p:grpSpPr>
          <a:xfrm>
            <a:off x="10767131" y="3474403"/>
            <a:ext cx="532243" cy="359476"/>
            <a:chOff x="8349267" y="1152197"/>
            <a:chExt cx="869792" cy="383241"/>
          </a:xfrm>
        </p:grpSpPr>
        <p:pic>
          <p:nvPicPr>
            <p:cNvPr id="307" name="Picture 306"/>
            <p:cNvPicPr>
              <a:picLocks noChangeAspect="1"/>
            </p:cNvPicPr>
            <p:nvPr/>
          </p:nvPicPr>
          <p:blipFill>
            <a:blip r:embed="rId2"/>
            <a:stretch>
              <a:fillRect/>
            </a:stretch>
          </p:blipFill>
          <p:spPr>
            <a:xfrm rot="1121728" flipH="1">
              <a:off x="8472997" y="1152197"/>
              <a:ext cx="638735" cy="383241"/>
            </a:xfrm>
            <a:prstGeom prst="rect">
              <a:avLst/>
            </a:prstGeom>
          </p:spPr>
        </p:pic>
        <p:sp>
          <p:nvSpPr>
            <p:cNvPr id="308" name="Rectangle 30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p:cNvGrpSpPr/>
          <p:nvPr/>
        </p:nvGrpSpPr>
        <p:grpSpPr>
          <a:xfrm>
            <a:off x="10802720" y="1761845"/>
            <a:ext cx="536598" cy="446700"/>
            <a:chOff x="8349267" y="1152197"/>
            <a:chExt cx="869792" cy="383241"/>
          </a:xfrm>
        </p:grpSpPr>
        <p:pic>
          <p:nvPicPr>
            <p:cNvPr id="311" name="Picture 310"/>
            <p:cNvPicPr>
              <a:picLocks noChangeAspect="1"/>
            </p:cNvPicPr>
            <p:nvPr/>
          </p:nvPicPr>
          <p:blipFill>
            <a:blip r:embed="rId2"/>
            <a:stretch>
              <a:fillRect/>
            </a:stretch>
          </p:blipFill>
          <p:spPr>
            <a:xfrm rot="1121728" flipH="1">
              <a:off x="8472997" y="1152197"/>
              <a:ext cx="638735" cy="383241"/>
            </a:xfrm>
            <a:prstGeom prst="rect">
              <a:avLst/>
            </a:prstGeom>
          </p:spPr>
        </p:pic>
        <p:sp>
          <p:nvSpPr>
            <p:cNvPr id="312" name="Rectangle 31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p:cNvGrpSpPr/>
          <p:nvPr/>
        </p:nvGrpSpPr>
        <p:grpSpPr>
          <a:xfrm>
            <a:off x="10778807" y="3069803"/>
            <a:ext cx="290321" cy="479460"/>
            <a:chOff x="8358228" y="529755"/>
            <a:chExt cx="851863" cy="360363"/>
          </a:xfrm>
        </p:grpSpPr>
        <p:pic>
          <p:nvPicPr>
            <p:cNvPr id="315" name="Picture 314"/>
            <p:cNvPicPr>
              <a:picLocks noChangeAspect="1"/>
            </p:cNvPicPr>
            <p:nvPr/>
          </p:nvPicPr>
          <p:blipFill>
            <a:blip r:embed="rId4"/>
            <a:stretch>
              <a:fillRect/>
            </a:stretch>
          </p:blipFill>
          <p:spPr>
            <a:xfrm rot="21311945">
              <a:off x="8472997" y="529755"/>
              <a:ext cx="643505" cy="360363"/>
            </a:xfrm>
            <a:prstGeom prst="rect">
              <a:avLst/>
            </a:prstGeom>
          </p:spPr>
        </p:pic>
        <p:sp>
          <p:nvSpPr>
            <p:cNvPr id="316" name="Rectangle 31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10024696" y="3595283"/>
            <a:ext cx="483203" cy="411287"/>
            <a:chOff x="8349267" y="1152197"/>
            <a:chExt cx="869792" cy="383241"/>
          </a:xfrm>
        </p:grpSpPr>
        <p:pic>
          <p:nvPicPr>
            <p:cNvPr id="319" name="Picture 318"/>
            <p:cNvPicPr>
              <a:picLocks noChangeAspect="1"/>
            </p:cNvPicPr>
            <p:nvPr/>
          </p:nvPicPr>
          <p:blipFill>
            <a:blip r:embed="rId2"/>
            <a:stretch>
              <a:fillRect/>
            </a:stretch>
          </p:blipFill>
          <p:spPr>
            <a:xfrm rot="1121728" flipH="1">
              <a:off x="8472997" y="1152197"/>
              <a:ext cx="638735" cy="383241"/>
            </a:xfrm>
            <a:prstGeom prst="rect">
              <a:avLst/>
            </a:prstGeom>
          </p:spPr>
        </p:pic>
        <p:sp>
          <p:nvSpPr>
            <p:cNvPr id="320" name="Rectangle 31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p:cNvGrpSpPr/>
          <p:nvPr/>
        </p:nvGrpSpPr>
        <p:grpSpPr>
          <a:xfrm>
            <a:off x="9405206" y="4008603"/>
            <a:ext cx="1089871" cy="410603"/>
            <a:chOff x="8349267" y="1152197"/>
            <a:chExt cx="869792" cy="383241"/>
          </a:xfrm>
        </p:grpSpPr>
        <p:pic>
          <p:nvPicPr>
            <p:cNvPr id="323" name="Picture 322"/>
            <p:cNvPicPr>
              <a:picLocks noChangeAspect="1"/>
            </p:cNvPicPr>
            <p:nvPr/>
          </p:nvPicPr>
          <p:blipFill>
            <a:blip r:embed="rId2"/>
            <a:stretch>
              <a:fillRect/>
            </a:stretch>
          </p:blipFill>
          <p:spPr>
            <a:xfrm rot="1121728" flipH="1">
              <a:off x="8472997" y="1152197"/>
              <a:ext cx="638735" cy="383241"/>
            </a:xfrm>
            <a:prstGeom prst="rect">
              <a:avLst/>
            </a:prstGeom>
          </p:spPr>
        </p:pic>
        <p:sp>
          <p:nvSpPr>
            <p:cNvPr id="324" name="Rectangle 32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 name="Group 325"/>
          <p:cNvGrpSpPr/>
          <p:nvPr/>
        </p:nvGrpSpPr>
        <p:grpSpPr>
          <a:xfrm>
            <a:off x="9361161" y="3122535"/>
            <a:ext cx="1165111" cy="314619"/>
            <a:chOff x="8349267" y="1152197"/>
            <a:chExt cx="869792" cy="383241"/>
          </a:xfrm>
        </p:grpSpPr>
        <p:pic>
          <p:nvPicPr>
            <p:cNvPr id="327" name="Picture 326"/>
            <p:cNvPicPr>
              <a:picLocks noChangeAspect="1"/>
            </p:cNvPicPr>
            <p:nvPr/>
          </p:nvPicPr>
          <p:blipFill>
            <a:blip r:embed="rId2"/>
            <a:stretch>
              <a:fillRect/>
            </a:stretch>
          </p:blipFill>
          <p:spPr>
            <a:xfrm rot="1121728" flipH="1">
              <a:off x="8472997" y="1152197"/>
              <a:ext cx="638735" cy="383241"/>
            </a:xfrm>
            <a:prstGeom prst="rect">
              <a:avLst/>
            </a:prstGeom>
          </p:spPr>
        </p:pic>
        <p:sp>
          <p:nvSpPr>
            <p:cNvPr id="328" name="Rectangle 32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p:cNvGrpSpPr/>
          <p:nvPr/>
        </p:nvGrpSpPr>
        <p:grpSpPr>
          <a:xfrm>
            <a:off x="9701719" y="2619465"/>
            <a:ext cx="787807" cy="307354"/>
            <a:chOff x="8358228" y="529755"/>
            <a:chExt cx="851863" cy="360363"/>
          </a:xfrm>
        </p:grpSpPr>
        <p:pic>
          <p:nvPicPr>
            <p:cNvPr id="331" name="Picture 330"/>
            <p:cNvPicPr>
              <a:picLocks noChangeAspect="1"/>
            </p:cNvPicPr>
            <p:nvPr/>
          </p:nvPicPr>
          <p:blipFill>
            <a:blip r:embed="rId4"/>
            <a:stretch>
              <a:fillRect/>
            </a:stretch>
          </p:blipFill>
          <p:spPr>
            <a:xfrm rot="21311945">
              <a:off x="8472997" y="529755"/>
              <a:ext cx="643505" cy="360363"/>
            </a:xfrm>
            <a:prstGeom prst="rect">
              <a:avLst/>
            </a:prstGeom>
          </p:spPr>
        </p:pic>
        <p:sp>
          <p:nvSpPr>
            <p:cNvPr id="332" name="Rectangle 33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p:cNvGrpSpPr/>
          <p:nvPr/>
        </p:nvGrpSpPr>
        <p:grpSpPr>
          <a:xfrm>
            <a:off x="10037962" y="2112388"/>
            <a:ext cx="469047" cy="480341"/>
            <a:chOff x="8349267" y="1152197"/>
            <a:chExt cx="869792" cy="383241"/>
          </a:xfrm>
        </p:grpSpPr>
        <p:pic>
          <p:nvPicPr>
            <p:cNvPr id="335" name="Picture 334"/>
            <p:cNvPicPr>
              <a:picLocks noChangeAspect="1"/>
            </p:cNvPicPr>
            <p:nvPr/>
          </p:nvPicPr>
          <p:blipFill>
            <a:blip r:embed="rId2"/>
            <a:stretch>
              <a:fillRect/>
            </a:stretch>
          </p:blipFill>
          <p:spPr>
            <a:xfrm rot="1121728" flipH="1">
              <a:off x="8472997" y="1152197"/>
              <a:ext cx="638735" cy="383241"/>
            </a:xfrm>
            <a:prstGeom prst="rect">
              <a:avLst/>
            </a:prstGeom>
          </p:spPr>
        </p:pic>
        <p:sp>
          <p:nvSpPr>
            <p:cNvPr id="336" name="Rectangle 33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p:cNvGrpSpPr/>
          <p:nvPr/>
        </p:nvGrpSpPr>
        <p:grpSpPr>
          <a:xfrm>
            <a:off x="9692078" y="1483676"/>
            <a:ext cx="835446" cy="403913"/>
            <a:chOff x="8349267" y="1152197"/>
            <a:chExt cx="869792" cy="383241"/>
          </a:xfrm>
        </p:grpSpPr>
        <p:pic>
          <p:nvPicPr>
            <p:cNvPr id="339" name="Picture 338"/>
            <p:cNvPicPr>
              <a:picLocks noChangeAspect="1"/>
            </p:cNvPicPr>
            <p:nvPr/>
          </p:nvPicPr>
          <p:blipFill>
            <a:blip r:embed="rId2"/>
            <a:stretch>
              <a:fillRect/>
            </a:stretch>
          </p:blipFill>
          <p:spPr>
            <a:xfrm rot="1121728" flipH="1">
              <a:off x="8472997" y="1152197"/>
              <a:ext cx="638735" cy="383241"/>
            </a:xfrm>
            <a:prstGeom prst="rect">
              <a:avLst/>
            </a:prstGeom>
          </p:spPr>
        </p:pic>
        <p:sp>
          <p:nvSpPr>
            <p:cNvPr id="340" name="Rectangle 33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p:cNvGrpSpPr/>
          <p:nvPr/>
        </p:nvGrpSpPr>
        <p:grpSpPr>
          <a:xfrm>
            <a:off x="10854058" y="3147281"/>
            <a:ext cx="1233860" cy="365898"/>
            <a:chOff x="8358228" y="529755"/>
            <a:chExt cx="851863" cy="360363"/>
          </a:xfrm>
        </p:grpSpPr>
        <p:pic>
          <p:nvPicPr>
            <p:cNvPr id="343" name="Picture 342"/>
            <p:cNvPicPr>
              <a:picLocks noChangeAspect="1"/>
            </p:cNvPicPr>
            <p:nvPr/>
          </p:nvPicPr>
          <p:blipFill>
            <a:blip r:embed="rId4"/>
            <a:stretch>
              <a:fillRect/>
            </a:stretch>
          </p:blipFill>
          <p:spPr>
            <a:xfrm rot="21311945">
              <a:off x="8472997" y="529755"/>
              <a:ext cx="643505" cy="360363"/>
            </a:xfrm>
            <a:prstGeom prst="rect">
              <a:avLst/>
            </a:prstGeom>
          </p:spPr>
        </p:pic>
        <p:sp>
          <p:nvSpPr>
            <p:cNvPr id="344" name="Rectangle 34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a:off x="10894002" y="2007754"/>
            <a:ext cx="532243" cy="359476"/>
            <a:chOff x="8349267" y="1152197"/>
            <a:chExt cx="869792" cy="383241"/>
          </a:xfrm>
        </p:grpSpPr>
        <p:pic>
          <p:nvPicPr>
            <p:cNvPr id="347" name="Picture 346"/>
            <p:cNvPicPr>
              <a:picLocks noChangeAspect="1"/>
            </p:cNvPicPr>
            <p:nvPr/>
          </p:nvPicPr>
          <p:blipFill>
            <a:blip r:embed="rId2"/>
            <a:stretch>
              <a:fillRect/>
            </a:stretch>
          </p:blipFill>
          <p:spPr>
            <a:xfrm rot="1121728" flipH="1">
              <a:off x="8472997" y="1152197"/>
              <a:ext cx="638735" cy="383241"/>
            </a:xfrm>
            <a:prstGeom prst="rect">
              <a:avLst/>
            </a:prstGeom>
          </p:spPr>
        </p:pic>
        <p:sp>
          <p:nvSpPr>
            <p:cNvPr id="348" name="Rectangle 34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p:cNvGrpSpPr/>
          <p:nvPr/>
        </p:nvGrpSpPr>
        <p:grpSpPr>
          <a:xfrm>
            <a:off x="10882999" y="1724207"/>
            <a:ext cx="1207405" cy="382621"/>
            <a:chOff x="8358228" y="529755"/>
            <a:chExt cx="851863" cy="360363"/>
          </a:xfrm>
        </p:grpSpPr>
        <p:pic>
          <p:nvPicPr>
            <p:cNvPr id="351" name="Picture 350"/>
            <p:cNvPicPr>
              <a:picLocks noChangeAspect="1"/>
            </p:cNvPicPr>
            <p:nvPr/>
          </p:nvPicPr>
          <p:blipFill>
            <a:blip r:embed="rId4"/>
            <a:stretch>
              <a:fillRect/>
            </a:stretch>
          </p:blipFill>
          <p:spPr>
            <a:xfrm rot="21311945">
              <a:off x="8472997" y="529755"/>
              <a:ext cx="643505" cy="360363"/>
            </a:xfrm>
            <a:prstGeom prst="rect">
              <a:avLst/>
            </a:prstGeom>
          </p:spPr>
        </p:pic>
        <p:sp>
          <p:nvSpPr>
            <p:cNvPr id="352" name="Rectangle 35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10854058" y="2809533"/>
            <a:ext cx="532243" cy="359476"/>
            <a:chOff x="8349267" y="1152197"/>
            <a:chExt cx="869792" cy="383241"/>
          </a:xfrm>
        </p:grpSpPr>
        <p:pic>
          <p:nvPicPr>
            <p:cNvPr id="355" name="Picture 354"/>
            <p:cNvPicPr>
              <a:picLocks noChangeAspect="1"/>
            </p:cNvPicPr>
            <p:nvPr/>
          </p:nvPicPr>
          <p:blipFill>
            <a:blip r:embed="rId2"/>
            <a:stretch>
              <a:fillRect/>
            </a:stretch>
          </p:blipFill>
          <p:spPr>
            <a:xfrm rot="1121728" flipH="1">
              <a:off x="8472997" y="1152197"/>
              <a:ext cx="638735" cy="383241"/>
            </a:xfrm>
            <a:prstGeom prst="rect">
              <a:avLst/>
            </a:prstGeom>
          </p:spPr>
        </p:pic>
        <p:sp>
          <p:nvSpPr>
            <p:cNvPr id="356" name="Rectangle 35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10889647" y="1096975"/>
            <a:ext cx="536598" cy="446700"/>
            <a:chOff x="8349267" y="1152197"/>
            <a:chExt cx="869792" cy="383241"/>
          </a:xfrm>
        </p:grpSpPr>
        <p:pic>
          <p:nvPicPr>
            <p:cNvPr id="359" name="Picture 358"/>
            <p:cNvPicPr>
              <a:picLocks noChangeAspect="1"/>
            </p:cNvPicPr>
            <p:nvPr/>
          </p:nvPicPr>
          <p:blipFill>
            <a:blip r:embed="rId2"/>
            <a:stretch>
              <a:fillRect/>
            </a:stretch>
          </p:blipFill>
          <p:spPr>
            <a:xfrm rot="1121728" flipH="1">
              <a:off x="8472997" y="1152197"/>
              <a:ext cx="638735" cy="383241"/>
            </a:xfrm>
            <a:prstGeom prst="rect">
              <a:avLst/>
            </a:prstGeom>
          </p:spPr>
        </p:pic>
        <p:sp>
          <p:nvSpPr>
            <p:cNvPr id="360" name="Rectangle 35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p:cNvGrpSpPr/>
          <p:nvPr/>
        </p:nvGrpSpPr>
        <p:grpSpPr>
          <a:xfrm>
            <a:off x="10865734" y="2404933"/>
            <a:ext cx="290321" cy="479460"/>
            <a:chOff x="8358228" y="529755"/>
            <a:chExt cx="851863" cy="360363"/>
          </a:xfrm>
        </p:grpSpPr>
        <p:pic>
          <p:nvPicPr>
            <p:cNvPr id="363" name="Picture 362"/>
            <p:cNvPicPr>
              <a:picLocks noChangeAspect="1"/>
            </p:cNvPicPr>
            <p:nvPr/>
          </p:nvPicPr>
          <p:blipFill>
            <a:blip r:embed="rId4"/>
            <a:stretch>
              <a:fillRect/>
            </a:stretch>
          </p:blipFill>
          <p:spPr>
            <a:xfrm rot="21311945">
              <a:off x="8472997" y="529755"/>
              <a:ext cx="643505" cy="360363"/>
            </a:xfrm>
            <a:prstGeom prst="rect">
              <a:avLst/>
            </a:prstGeom>
          </p:spPr>
        </p:pic>
        <p:sp>
          <p:nvSpPr>
            <p:cNvPr id="364" name="Rectangle 363"/>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 name="Group 365"/>
          <p:cNvGrpSpPr/>
          <p:nvPr/>
        </p:nvGrpSpPr>
        <p:grpSpPr>
          <a:xfrm>
            <a:off x="10111623" y="2930413"/>
            <a:ext cx="483203" cy="411287"/>
            <a:chOff x="8349267" y="1152197"/>
            <a:chExt cx="869792" cy="383241"/>
          </a:xfrm>
        </p:grpSpPr>
        <p:pic>
          <p:nvPicPr>
            <p:cNvPr id="367" name="Picture 366"/>
            <p:cNvPicPr>
              <a:picLocks noChangeAspect="1"/>
            </p:cNvPicPr>
            <p:nvPr/>
          </p:nvPicPr>
          <p:blipFill>
            <a:blip r:embed="rId2"/>
            <a:stretch>
              <a:fillRect/>
            </a:stretch>
          </p:blipFill>
          <p:spPr>
            <a:xfrm rot="1121728" flipH="1">
              <a:off x="8472997" y="1152197"/>
              <a:ext cx="638735" cy="383241"/>
            </a:xfrm>
            <a:prstGeom prst="rect">
              <a:avLst/>
            </a:prstGeom>
          </p:spPr>
        </p:pic>
        <p:sp>
          <p:nvSpPr>
            <p:cNvPr id="368" name="Rectangle 36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p:cNvGrpSpPr/>
          <p:nvPr/>
        </p:nvGrpSpPr>
        <p:grpSpPr>
          <a:xfrm>
            <a:off x="9492133" y="3343733"/>
            <a:ext cx="1089871" cy="410603"/>
            <a:chOff x="8349267" y="1152197"/>
            <a:chExt cx="869792" cy="383241"/>
          </a:xfrm>
        </p:grpSpPr>
        <p:pic>
          <p:nvPicPr>
            <p:cNvPr id="371" name="Picture 370"/>
            <p:cNvPicPr>
              <a:picLocks noChangeAspect="1"/>
            </p:cNvPicPr>
            <p:nvPr/>
          </p:nvPicPr>
          <p:blipFill>
            <a:blip r:embed="rId2"/>
            <a:stretch>
              <a:fillRect/>
            </a:stretch>
          </p:blipFill>
          <p:spPr>
            <a:xfrm rot="1121728" flipH="1">
              <a:off x="8472997" y="1152197"/>
              <a:ext cx="638735" cy="383241"/>
            </a:xfrm>
            <a:prstGeom prst="rect">
              <a:avLst/>
            </a:prstGeom>
          </p:spPr>
        </p:pic>
        <p:sp>
          <p:nvSpPr>
            <p:cNvPr id="372" name="Rectangle 37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4" name="Group 373"/>
          <p:cNvGrpSpPr/>
          <p:nvPr/>
        </p:nvGrpSpPr>
        <p:grpSpPr>
          <a:xfrm>
            <a:off x="9448088" y="2457665"/>
            <a:ext cx="1165111" cy="314619"/>
            <a:chOff x="8349267" y="1152197"/>
            <a:chExt cx="869792" cy="383241"/>
          </a:xfrm>
        </p:grpSpPr>
        <p:pic>
          <p:nvPicPr>
            <p:cNvPr id="375" name="Picture 374"/>
            <p:cNvPicPr>
              <a:picLocks noChangeAspect="1"/>
            </p:cNvPicPr>
            <p:nvPr/>
          </p:nvPicPr>
          <p:blipFill>
            <a:blip r:embed="rId2"/>
            <a:stretch>
              <a:fillRect/>
            </a:stretch>
          </p:blipFill>
          <p:spPr>
            <a:xfrm rot="1121728" flipH="1">
              <a:off x="8472997" y="1152197"/>
              <a:ext cx="638735" cy="383241"/>
            </a:xfrm>
            <a:prstGeom prst="rect">
              <a:avLst/>
            </a:prstGeom>
          </p:spPr>
        </p:pic>
        <p:sp>
          <p:nvSpPr>
            <p:cNvPr id="376" name="Rectangle 37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p:cNvGrpSpPr/>
          <p:nvPr/>
        </p:nvGrpSpPr>
        <p:grpSpPr>
          <a:xfrm>
            <a:off x="11042460" y="785622"/>
            <a:ext cx="787807" cy="307354"/>
            <a:chOff x="8358228" y="529755"/>
            <a:chExt cx="851863" cy="360363"/>
          </a:xfrm>
        </p:grpSpPr>
        <p:pic>
          <p:nvPicPr>
            <p:cNvPr id="379" name="Picture 378"/>
            <p:cNvPicPr>
              <a:picLocks noChangeAspect="1"/>
            </p:cNvPicPr>
            <p:nvPr/>
          </p:nvPicPr>
          <p:blipFill>
            <a:blip r:embed="rId4"/>
            <a:stretch>
              <a:fillRect/>
            </a:stretch>
          </p:blipFill>
          <p:spPr>
            <a:xfrm rot="21311945">
              <a:off x="8472997" y="529755"/>
              <a:ext cx="643505" cy="360363"/>
            </a:xfrm>
            <a:prstGeom prst="rect">
              <a:avLst/>
            </a:prstGeom>
          </p:spPr>
        </p:pic>
        <p:sp>
          <p:nvSpPr>
            <p:cNvPr id="380" name="Rectangle 37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p:cNvGrpSpPr/>
          <p:nvPr/>
        </p:nvGrpSpPr>
        <p:grpSpPr>
          <a:xfrm>
            <a:off x="10124889" y="1447518"/>
            <a:ext cx="469047" cy="480341"/>
            <a:chOff x="8349267" y="1152197"/>
            <a:chExt cx="869792" cy="383241"/>
          </a:xfrm>
        </p:grpSpPr>
        <p:pic>
          <p:nvPicPr>
            <p:cNvPr id="383" name="Picture 382"/>
            <p:cNvPicPr>
              <a:picLocks noChangeAspect="1"/>
            </p:cNvPicPr>
            <p:nvPr/>
          </p:nvPicPr>
          <p:blipFill>
            <a:blip r:embed="rId2"/>
            <a:stretch>
              <a:fillRect/>
            </a:stretch>
          </p:blipFill>
          <p:spPr>
            <a:xfrm rot="1121728" flipH="1">
              <a:off x="8472997" y="1152197"/>
              <a:ext cx="638735" cy="383241"/>
            </a:xfrm>
            <a:prstGeom prst="rect">
              <a:avLst/>
            </a:prstGeom>
          </p:spPr>
        </p:pic>
        <p:sp>
          <p:nvSpPr>
            <p:cNvPr id="384" name="Rectangle 38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p:cNvGrpSpPr/>
          <p:nvPr/>
        </p:nvGrpSpPr>
        <p:grpSpPr>
          <a:xfrm>
            <a:off x="9779005" y="818806"/>
            <a:ext cx="835446" cy="403913"/>
            <a:chOff x="8349267" y="1152197"/>
            <a:chExt cx="869792" cy="383241"/>
          </a:xfrm>
        </p:grpSpPr>
        <p:pic>
          <p:nvPicPr>
            <p:cNvPr id="387" name="Picture 386"/>
            <p:cNvPicPr>
              <a:picLocks noChangeAspect="1"/>
            </p:cNvPicPr>
            <p:nvPr/>
          </p:nvPicPr>
          <p:blipFill>
            <a:blip r:embed="rId2"/>
            <a:stretch>
              <a:fillRect/>
            </a:stretch>
          </p:blipFill>
          <p:spPr>
            <a:xfrm rot="1121728" flipH="1">
              <a:off x="8472997" y="1152197"/>
              <a:ext cx="638735" cy="383241"/>
            </a:xfrm>
            <a:prstGeom prst="rect">
              <a:avLst/>
            </a:prstGeom>
          </p:spPr>
        </p:pic>
        <p:sp>
          <p:nvSpPr>
            <p:cNvPr id="388" name="Rectangle 38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TextBox 389"/>
          <p:cNvSpPr txBox="1"/>
          <p:nvPr/>
        </p:nvSpPr>
        <p:spPr>
          <a:xfrm>
            <a:off x="1414836" y="579113"/>
            <a:ext cx="4312746" cy="369332"/>
          </a:xfrm>
          <a:prstGeom prst="rect">
            <a:avLst/>
          </a:prstGeom>
          <a:noFill/>
        </p:spPr>
        <p:txBody>
          <a:bodyPr wrap="square" rtlCol="0">
            <a:spAutoFit/>
          </a:bodyPr>
          <a:lstStyle/>
          <a:p>
            <a:r>
              <a:rPr lang="en-US" dirty="0" smtClean="0"/>
              <a:t>DNA/RNA, could contain ‘contamination’</a:t>
            </a:r>
            <a:endParaRPr lang="en-US" dirty="0"/>
          </a:p>
        </p:txBody>
      </p:sp>
      <p:sp>
        <p:nvSpPr>
          <p:cNvPr id="391" name="TextBox 390"/>
          <p:cNvSpPr txBox="1"/>
          <p:nvPr/>
        </p:nvSpPr>
        <p:spPr>
          <a:xfrm>
            <a:off x="6127718" y="323492"/>
            <a:ext cx="2806130" cy="646331"/>
          </a:xfrm>
          <a:prstGeom prst="rect">
            <a:avLst/>
          </a:prstGeom>
          <a:noFill/>
        </p:spPr>
        <p:txBody>
          <a:bodyPr wrap="square" rtlCol="0">
            <a:spAutoFit/>
          </a:bodyPr>
          <a:lstStyle/>
          <a:p>
            <a:r>
              <a:rPr lang="en-US" smtClean="0"/>
              <a:t>Library prep, </a:t>
            </a:r>
            <a:r>
              <a:rPr lang="en-US" dirty="0" smtClean="0"/>
              <a:t>fragmentation, adapter addition</a:t>
            </a:r>
            <a:endParaRPr lang="en-US" dirty="0"/>
          </a:p>
        </p:txBody>
      </p:sp>
      <p:sp>
        <p:nvSpPr>
          <p:cNvPr id="393" name="TextBox 392"/>
          <p:cNvSpPr txBox="1"/>
          <p:nvPr/>
        </p:nvSpPr>
        <p:spPr>
          <a:xfrm>
            <a:off x="9582982" y="320656"/>
            <a:ext cx="2358434" cy="369332"/>
          </a:xfrm>
          <a:prstGeom prst="rect">
            <a:avLst/>
          </a:prstGeom>
          <a:noFill/>
        </p:spPr>
        <p:txBody>
          <a:bodyPr wrap="square" rtlCol="0">
            <a:spAutoFit/>
          </a:bodyPr>
          <a:lstStyle/>
          <a:p>
            <a:r>
              <a:rPr lang="en-US" smtClean="0"/>
              <a:t>PCR enrichment</a:t>
            </a:r>
            <a:endParaRPr lang="en-US"/>
          </a:p>
        </p:txBody>
      </p:sp>
      <p:sp>
        <p:nvSpPr>
          <p:cNvPr id="394" name="TextBox 393"/>
          <p:cNvSpPr txBox="1"/>
          <p:nvPr/>
        </p:nvSpPr>
        <p:spPr>
          <a:xfrm>
            <a:off x="1222465" y="6357365"/>
            <a:ext cx="3375440" cy="369332"/>
          </a:xfrm>
          <a:prstGeom prst="rect">
            <a:avLst/>
          </a:prstGeom>
          <a:noFill/>
        </p:spPr>
        <p:txBody>
          <a:bodyPr wrap="square" rtlCol="0">
            <a:spAutoFit/>
          </a:bodyPr>
          <a:lstStyle/>
          <a:p>
            <a:r>
              <a:rPr lang="en-US" dirty="0" smtClean="0"/>
              <a:t>Final Library, </a:t>
            </a:r>
            <a:r>
              <a:rPr lang="en-US" smtClean="0"/>
              <a:t>size distribution</a:t>
            </a:r>
            <a:endParaRPr lang="en-US"/>
          </a:p>
        </p:txBody>
      </p:sp>
      <p:grpSp>
        <p:nvGrpSpPr>
          <p:cNvPr id="677" name="Group 676"/>
          <p:cNvGrpSpPr/>
          <p:nvPr/>
        </p:nvGrpSpPr>
        <p:grpSpPr>
          <a:xfrm>
            <a:off x="4939221" y="4520230"/>
            <a:ext cx="2125541" cy="1447415"/>
            <a:chOff x="5060167" y="4619380"/>
            <a:chExt cx="2125541" cy="3650038"/>
          </a:xfrm>
        </p:grpSpPr>
        <p:grpSp>
          <p:nvGrpSpPr>
            <p:cNvPr id="540" name="Group 539"/>
            <p:cNvGrpSpPr>
              <a:grpSpLocks noChangeAspect="1"/>
            </p:cNvGrpSpPr>
            <p:nvPr/>
          </p:nvGrpSpPr>
          <p:grpSpPr>
            <a:xfrm>
              <a:off x="6361469" y="7268313"/>
              <a:ext cx="616930" cy="182949"/>
              <a:chOff x="8358228" y="529755"/>
              <a:chExt cx="851863" cy="360363"/>
            </a:xfrm>
          </p:grpSpPr>
          <p:pic>
            <p:nvPicPr>
              <p:cNvPr id="541" name="Picture 540"/>
              <p:cNvPicPr>
                <a:picLocks noChangeAspect="1"/>
              </p:cNvPicPr>
              <p:nvPr/>
            </p:nvPicPr>
            <p:blipFill>
              <a:blip r:embed="rId4"/>
              <a:stretch>
                <a:fillRect/>
              </a:stretch>
            </p:blipFill>
            <p:spPr>
              <a:xfrm rot="21311945">
                <a:off x="8472997" y="529755"/>
                <a:ext cx="643505" cy="360363"/>
              </a:xfrm>
              <a:prstGeom prst="rect">
                <a:avLst/>
              </a:prstGeom>
            </p:spPr>
          </p:pic>
          <p:sp>
            <p:nvSpPr>
              <p:cNvPr id="542" name="Rectangle 54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p:cNvGrpSpPr>
              <a:grpSpLocks noChangeAspect="1"/>
            </p:cNvGrpSpPr>
            <p:nvPr/>
          </p:nvGrpSpPr>
          <p:grpSpPr>
            <a:xfrm>
              <a:off x="6401413" y="6128785"/>
              <a:ext cx="266122" cy="179738"/>
              <a:chOff x="8349267" y="1152197"/>
              <a:chExt cx="869792" cy="383241"/>
            </a:xfrm>
          </p:grpSpPr>
          <p:pic>
            <p:nvPicPr>
              <p:cNvPr id="545" name="Picture 544"/>
              <p:cNvPicPr>
                <a:picLocks noChangeAspect="1"/>
              </p:cNvPicPr>
              <p:nvPr/>
            </p:nvPicPr>
            <p:blipFill>
              <a:blip r:embed="rId2"/>
              <a:stretch>
                <a:fillRect/>
              </a:stretch>
            </p:blipFill>
            <p:spPr>
              <a:xfrm rot="1121728" flipH="1">
                <a:off x="8472997" y="1152197"/>
                <a:ext cx="638735" cy="383241"/>
              </a:xfrm>
              <a:prstGeom prst="rect">
                <a:avLst/>
              </a:prstGeom>
            </p:spPr>
          </p:pic>
          <p:sp>
            <p:nvSpPr>
              <p:cNvPr id="546" name="Rectangle 5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p:cNvGrpSpPr>
              <a:grpSpLocks noChangeAspect="1"/>
            </p:cNvGrpSpPr>
            <p:nvPr/>
          </p:nvGrpSpPr>
          <p:grpSpPr>
            <a:xfrm>
              <a:off x="6390410" y="5845238"/>
              <a:ext cx="603703" cy="191311"/>
              <a:chOff x="8358228" y="529755"/>
              <a:chExt cx="851863" cy="360363"/>
            </a:xfrm>
          </p:grpSpPr>
          <p:pic>
            <p:nvPicPr>
              <p:cNvPr id="549" name="Picture 548"/>
              <p:cNvPicPr>
                <a:picLocks noChangeAspect="1"/>
              </p:cNvPicPr>
              <p:nvPr/>
            </p:nvPicPr>
            <p:blipFill>
              <a:blip r:embed="rId4"/>
              <a:stretch>
                <a:fillRect/>
              </a:stretch>
            </p:blipFill>
            <p:spPr>
              <a:xfrm rot="21311945">
                <a:off x="8472997" y="529755"/>
                <a:ext cx="643505" cy="360363"/>
              </a:xfrm>
              <a:prstGeom prst="rect">
                <a:avLst/>
              </a:prstGeom>
            </p:spPr>
          </p:pic>
          <p:sp>
            <p:nvSpPr>
              <p:cNvPr id="550" name="Rectangle 5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2" name="Group 551"/>
            <p:cNvGrpSpPr>
              <a:grpSpLocks noChangeAspect="1"/>
            </p:cNvGrpSpPr>
            <p:nvPr/>
          </p:nvGrpSpPr>
          <p:grpSpPr>
            <a:xfrm>
              <a:off x="6361469" y="6930564"/>
              <a:ext cx="266122" cy="179738"/>
              <a:chOff x="8349267" y="1152197"/>
              <a:chExt cx="869792" cy="383241"/>
            </a:xfrm>
          </p:grpSpPr>
          <p:pic>
            <p:nvPicPr>
              <p:cNvPr id="553" name="Picture 552"/>
              <p:cNvPicPr>
                <a:picLocks noChangeAspect="1"/>
              </p:cNvPicPr>
              <p:nvPr/>
            </p:nvPicPr>
            <p:blipFill>
              <a:blip r:embed="rId2"/>
              <a:stretch>
                <a:fillRect/>
              </a:stretch>
            </p:blipFill>
            <p:spPr>
              <a:xfrm rot="1121728" flipH="1">
                <a:off x="8472997" y="1152197"/>
                <a:ext cx="638735" cy="383241"/>
              </a:xfrm>
              <a:prstGeom prst="rect">
                <a:avLst/>
              </a:prstGeom>
            </p:spPr>
          </p:pic>
          <p:sp>
            <p:nvSpPr>
              <p:cNvPr id="554" name="Rectangle 5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6" name="Group 555"/>
            <p:cNvGrpSpPr>
              <a:grpSpLocks noChangeAspect="1"/>
            </p:cNvGrpSpPr>
            <p:nvPr/>
          </p:nvGrpSpPr>
          <p:grpSpPr>
            <a:xfrm>
              <a:off x="6397059" y="5218006"/>
              <a:ext cx="268299" cy="223350"/>
              <a:chOff x="8349267" y="1152197"/>
              <a:chExt cx="869792" cy="383241"/>
            </a:xfrm>
          </p:grpSpPr>
          <p:pic>
            <p:nvPicPr>
              <p:cNvPr id="557" name="Picture 556"/>
              <p:cNvPicPr>
                <a:picLocks noChangeAspect="1"/>
              </p:cNvPicPr>
              <p:nvPr/>
            </p:nvPicPr>
            <p:blipFill>
              <a:blip r:embed="rId2"/>
              <a:stretch>
                <a:fillRect/>
              </a:stretch>
            </p:blipFill>
            <p:spPr>
              <a:xfrm rot="1121728" flipH="1">
                <a:off x="8472997" y="1152197"/>
                <a:ext cx="638735" cy="383241"/>
              </a:xfrm>
              <a:prstGeom prst="rect">
                <a:avLst/>
              </a:prstGeom>
            </p:spPr>
          </p:pic>
          <p:sp>
            <p:nvSpPr>
              <p:cNvPr id="558" name="Rectangle 5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0" name="Group 559"/>
            <p:cNvGrpSpPr>
              <a:grpSpLocks noChangeAspect="1"/>
            </p:cNvGrpSpPr>
            <p:nvPr/>
          </p:nvGrpSpPr>
          <p:grpSpPr>
            <a:xfrm>
              <a:off x="6373145" y="6525964"/>
              <a:ext cx="145161" cy="239730"/>
              <a:chOff x="8358228" y="529755"/>
              <a:chExt cx="851863" cy="360363"/>
            </a:xfrm>
          </p:grpSpPr>
          <p:pic>
            <p:nvPicPr>
              <p:cNvPr id="561" name="Picture 560"/>
              <p:cNvPicPr>
                <a:picLocks noChangeAspect="1"/>
              </p:cNvPicPr>
              <p:nvPr/>
            </p:nvPicPr>
            <p:blipFill>
              <a:blip r:embed="rId4"/>
              <a:stretch>
                <a:fillRect/>
              </a:stretch>
            </p:blipFill>
            <p:spPr>
              <a:xfrm rot="21311945">
                <a:off x="8472997" y="529755"/>
                <a:ext cx="643505" cy="360363"/>
              </a:xfrm>
              <a:prstGeom prst="rect">
                <a:avLst/>
              </a:prstGeom>
            </p:spPr>
          </p:pic>
          <p:sp>
            <p:nvSpPr>
              <p:cNvPr id="562" name="Rectangle 56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4" name="Group 563"/>
            <p:cNvGrpSpPr>
              <a:grpSpLocks noChangeAspect="1"/>
            </p:cNvGrpSpPr>
            <p:nvPr/>
          </p:nvGrpSpPr>
          <p:grpSpPr>
            <a:xfrm>
              <a:off x="5619034" y="7051444"/>
              <a:ext cx="241602" cy="205644"/>
              <a:chOff x="8349267" y="1152197"/>
              <a:chExt cx="869792" cy="383241"/>
            </a:xfrm>
          </p:grpSpPr>
          <p:pic>
            <p:nvPicPr>
              <p:cNvPr id="565" name="Picture 564"/>
              <p:cNvPicPr>
                <a:picLocks noChangeAspect="1"/>
              </p:cNvPicPr>
              <p:nvPr/>
            </p:nvPicPr>
            <p:blipFill>
              <a:blip r:embed="rId2"/>
              <a:stretch>
                <a:fillRect/>
              </a:stretch>
            </p:blipFill>
            <p:spPr>
              <a:xfrm rot="1121728" flipH="1">
                <a:off x="8472997" y="1152197"/>
                <a:ext cx="638735" cy="383241"/>
              </a:xfrm>
              <a:prstGeom prst="rect">
                <a:avLst/>
              </a:prstGeom>
            </p:spPr>
          </p:pic>
          <p:sp>
            <p:nvSpPr>
              <p:cNvPr id="566" name="Rectangle 56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8" name="Group 567"/>
            <p:cNvGrpSpPr>
              <a:grpSpLocks noChangeAspect="1"/>
            </p:cNvGrpSpPr>
            <p:nvPr/>
          </p:nvGrpSpPr>
          <p:grpSpPr>
            <a:xfrm>
              <a:off x="5296057" y="6075627"/>
              <a:ext cx="393904" cy="153677"/>
              <a:chOff x="8358228" y="529755"/>
              <a:chExt cx="851863" cy="360363"/>
            </a:xfrm>
          </p:grpSpPr>
          <p:pic>
            <p:nvPicPr>
              <p:cNvPr id="569" name="Picture 568"/>
              <p:cNvPicPr>
                <a:picLocks noChangeAspect="1"/>
              </p:cNvPicPr>
              <p:nvPr/>
            </p:nvPicPr>
            <p:blipFill>
              <a:blip r:embed="rId4"/>
              <a:stretch>
                <a:fillRect/>
              </a:stretch>
            </p:blipFill>
            <p:spPr>
              <a:xfrm rot="21311945">
                <a:off x="8472997" y="529755"/>
                <a:ext cx="643505" cy="360363"/>
              </a:xfrm>
              <a:prstGeom prst="rect">
                <a:avLst/>
              </a:prstGeom>
            </p:spPr>
          </p:pic>
          <p:sp>
            <p:nvSpPr>
              <p:cNvPr id="570" name="Rectangle 56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p:cNvGrpSpPr>
              <a:grpSpLocks noChangeAspect="1"/>
            </p:cNvGrpSpPr>
            <p:nvPr/>
          </p:nvGrpSpPr>
          <p:grpSpPr>
            <a:xfrm>
              <a:off x="5632300" y="5568549"/>
              <a:ext cx="234524" cy="240171"/>
              <a:chOff x="8349267" y="1152197"/>
              <a:chExt cx="869792" cy="383241"/>
            </a:xfrm>
          </p:grpSpPr>
          <p:pic>
            <p:nvPicPr>
              <p:cNvPr id="573" name="Picture 572"/>
              <p:cNvPicPr>
                <a:picLocks noChangeAspect="1"/>
              </p:cNvPicPr>
              <p:nvPr/>
            </p:nvPicPr>
            <p:blipFill>
              <a:blip r:embed="rId2"/>
              <a:stretch>
                <a:fillRect/>
              </a:stretch>
            </p:blipFill>
            <p:spPr>
              <a:xfrm rot="1121728" flipH="1">
                <a:off x="8472997" y="1152197"/>
                <a:ext cx="638735" cy="383241"/>
              </a:xfrm>
              <a:prstGeom prst="rect">
                <a:avLst/>
              </a:prstGeom>
            </p:spPr>
          </p:pic>
          <p:sp>
            <p:nvSpPr>
              <p:cNvPr id="574" name="Rectangle 5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p:cNvGrpSpPr>
              <a:grpSpLocks noChangeAspect="1"/>
            </p:cNvGrpSpPr>
            <p:nvPr/>
          </p:nvGrpSpPr>
          <p:grpSpPr>
            <a:xfrm>
              <a:off x="5286417" y="4939837"/>
              <a:ext cx="417723" cy="201957"/>
              <a:chOff x="8349267" y="1152197"/>
              <a:chExt cx="869792" cy="383241"/>
            </a:xfrm>
          </p:grpSpPr>
          <p:pic>
            <p:nvPicPr>
              <p:cNvPr id="577" name="Picture 576"/>
              <p:cNvPicPr>
                <a:picLocks noChangeAspect="1"/>
              </p:cNvPicPr>
              <p:nvPr/>
            </p:nvPicPr>
            <p:blipFill>
              <a:blip r:embed="rId2"/>
              <a:stretch>
                <a:fillRect/>
              </a:stretch>
            </p:blipFill>
            <p:spPr>
              <a:xfrm rot="1121728" flipH="1">
                <a:off x="8472997" y="1152197"/>
                <a:ext cx="638735" cy="383241"/>
              </a:xfrm>
              <a:prstGeom prst="rect">
                <a:avLst/>
              </a:prstGeom>
            </p:spPr>
          </p:pic>
          <p:sp>
            <p:nvSpPr>
              <p:cNvPr id="578" name="Rectangle 57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p:cNvGrpSpPr>
              <a:grpSpLocks noChangeAspect="1"/>
            </p:cNvGrpSpPr>
            <p:nvPr/>
          </p:nvGrpSpPr>
          <p:grpSpPr>
            <a:xfrm>
              <a:off x="6466137" y="7645909"/>
              <a:ext cx="616930" cy="182949"/>
              <a:chOff x="8358228" y="529755"/>
              <a:chExt cx="851863" cy="360363"/>
            </a:xfrm>
          </p:grpSpPr>
          <p:pic>
            <p:nvPicPr>
              <p:cNvPr id="581" name="Picture 580"/>
              <p:cNvPicPr>
                <a:picLocks noChangeAspect="1"/>
              </p:cNvPicPr>
              <p:nvPr/>
            </p:nvPicPr>
            <p:blipFill>
              <a:blip r:embed="rId4"/>
              <a:stretch>
                <a:fillRect/>
              </a:stretch>
            </p:blipFill>
            <p:spPr>
              <a:xfrm rot="21311945">
                <a:off x="8472997" y="529755"/>
                <a:ext cx="643505" cy="360363"/>
              </a:xfrm>
              <a:prstGeom prst="rect">
                <a:avLst/>
              </a:prstGeom>
            </p:spPr>
          </p:pic>
          <p:sp>
            <p:nvSpPr>
              <p:cNvPr id="582" name="Rectangle 58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4" name="Group 583"/>
            <p:cNvGrpSpPr>
              <a:grpSpLocks noChangeAspect="1"/>
            </p:cNvGrpSpPr>
            <p:nvPr/>
          </p:nvGrpSpPr>
          <p:grpSpPr>
            <a:xfrm>
              <a:off x="6506081" y="6506381"/>
              <a:ext cx="266122" cy="179738"/>
              <a:chOff x="8349267" y="1152197"/>
              <a:chExt cx="869792" cy="383241"/>
            </a:xfrm>
          </p:grpSpPr>
          <p:pic>
            <p:nvPicPr>
              <p:cNvPr id="585" name="Picture 584"/>
              <p:cNvPicPr>
                <a:picLocks noChangeAspect="1"/>
              </p:cNvPicPr>
              <p:nvPr/>
            </p:nvPicPr>
            <p:blipFill>
              <a:blip r:embed="rId2"/>
              <a:stretch>
                <a:fillRect/>
              </a:stretch>
            </p:blipFill>
            <p:spPr>
              <a:xfrm rot="1121728" flipH="1">
                <a:off x="8472997" y="1152197"/>
                <a:ext cx="638735" cy="383241"/>
              </a:xfrm>
              <a:prstGeom prst="rect">
                <a:avLst/>
              </a:prstGeom>
            </p:spPr>
          </p:pic>
          <p:sp>
            <p:nvSpPr>
              <p:cNvPr id="586" name="Rectangle 58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8" name="Group 587"/>
            <p:cNvGrpSpPr>
              <a:grpSpLocks noChangeAspect="1"/>
            </p:cNvGrpSpPr>
            <p:nvPr/>
          </p:nvGrpSpPr>
          <p:grpSpPr>
            <a:xfrm>
              <a:off x="6495078" y="6222834"/>
              <a:ext cx="603703" cy="191311"/>
              <a:chOff x="8358228" y="529755"/>
              <a:chExt cx="851863" cy="360363"/>
            </a:xfrm>
          </p:grpSpPr>
          <p:pic>
            <p:nvPicPr>
              <p:cNvPr id="589" name="Picture 588"/>
              <p:cNvPicPr>
                <a:picLocks noChangeAspect="1"/>
              </p:cNvPicPr>
              <p:nvPr/>
            </p:nvPicPr>
            <p:blipFill>
              <a:blip r:embed="rId4"/>
              <a:stretch>
                <a:fillRect/>
              </a:stretch>
            </p:blipFill>
            <p:spPr>
              <a:xfrm rot="21311945">
                <a:off x="8472997" y="529755"/>
                <a:ext cx="643505" cy="360363"/>
              </a:xfrm>
              <a:prstGeom prst="rect">
                <a:avLst/>
              </a:prstGeom>
            </p:spPr>
          </p:pic>
          <p:sp>
            <p:nvSpPr>
              <p:cNvPr id="590" name="Rectangle 58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2" name="Group 591"/>
            <p:cNvGrpSpPr>
              <a:grpSpLocks noChangeAspect="1"/>
            </p:cNvGrpSpPr>
            <p:nvPr/>
          </p:nvGrpSpPr>
          <p:grpSpPr>
            <a:xfrm>
              <a:off x="6466137" y="7308160"/>
              <a:ext cx="266122" cy="179738"/>
              <a:chOff x="8349267" y="1152197"/>
              <a:chExt cx="869792" cy="383241"/>
            </a:xfrm>
          </p:grpSpPr>
          <p:pic>
            <p:nvPicPr>
              <p:cNvPr id="593" name="Picture 592"/>
              <p:cNvPicPr>
                <a:picLocks noChangeAspect="1"/>
              </p:cNvPicPr>
              <p:nvPr/>
            </p:nvPicPr>
            <p:blipFill>
              <a:blip r:embed="rId2"/>
              <a:stretch>
                <a:fillRect/>
              </a:stretch>
            </p:blipFill>
            <p:spPr>
              <a:xfrm rot="1121728" flipH="1">
                <a:off x="8472997" y="1152197"/>
                <a:ext cx="638735" cy="383241"/>
              </a:xfrm>
              <a:prstGeom prst="rect">
                <a:avLst/>
              </a:prstGeom>
            </p:spPr>
          </p:pic>
          <p:sp>
            <p:nvSpPr>
              <p:cNvPr id="594" name="Rectangle 59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6" name="Group 595"/>
            <p:cNvGrpSpPr>
              <a:grpSpLocks noChangeAspect="1"/>
            </p:cNvGrpSpPr>
            <p:nvPr/>
          </p:nvGrpSpPr>
          <p:grpSpPr>
            <a:xfrm>
              <a:off x="6501727" y="5595602"/>
              <a:ext cx="268299" cy="223350"/>
              <a:chOff x="8349267" y="1152197"/>
              <a:chExt cx="869792" cy="383241"/>
            </a:xfrm>
          </p:grpSpPr>
          <p:pic>
            <p:nvPicPr>
              <p:cNvPr id="597" name="Picture 596"/>
              <p:cNvPicPr>
                <a:picLocks noChangeAspect="1"/>
              </p:cNvPicPr>
              <p:nvPr/>
            </p:nvPicPr>
            <p:blipFill>
              <a:blip r:embed="rId2"/>
              <a:stretch>
                <a:fillRect/>
              </a:stretch>
            </p:blipFill>
            <p:spPr>
              <a:xfrm rot="1121728" flipH="1">
                <a:off x="8472997" y="1152197"/>
                <a:ext cx="638735" cy="383241"/>
              </a:xfrm>
              <a:prstGeom prst="rect">
                <a:avLst/>
              </a:prstGeom>
            </p:spPr>
          </p:pic>
          <p:sp>
            <p:nvSpPr>
              <p:cNvPr id="598" name="Rectangle 59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p:cNvGrpSpPr>
              <a:grpSpLocks noChangeAspect="1"/>
            </p:cNvGrpSpPr>
            <p:nvPr/>
          </p:nvGrpSpPr>
          <p:grpSpPr>
            <a:xfrm>
              <a:off x="6477813" y="6903560"/>
              <a:ext cx="145161" cy="239730"/>
              <a:chOff x="8358228" y="529755"/>
              <a:chExt cx="851863" cy="360363"/>
            </a:xfrm>
          </p:grpSpPr>
          <p:pic>
            <p:nvPicPr>
              <p:cNvPr id="601" name="Picture 600"/>
              <p:cNvPicPr>
                <a:picLocks noChangeAspect="1"/>
              </p:cNvPicPr>
              <p:nvPr/>
            </p:nvPicPr>
            <p:blipFill>
              <a:blip r:embed="rId4"/>
              <a:stretch>
                <a:fillRect/>
              </a:stretch>
            </p:blipFill>
            <p:spPr>
              <a:xfrm rot="21311945">
                <a:off x="8472997" y="529755"/>
                <a:ext cx="643505" cy="360363"/>
              </a:xfrm>
              <a:prstGeom prst="rect">
                <a:avLst/>
              </a:prstGeom>
            </p:spPr>
          </p:pic>
          <p:sp>
            <p:nvSpPr>
              <p:cNvPr id="602" name="Rectangle 601"/>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4" name="Group 603"/>
            <p:cNvGrpSpPr>
              <a:grpSpLocks noChangeAspect="1"/>
            </p:cNvGrpSpPr>
            <p:nvPr/>
          </p:nvGrpSpPr>
          <p:grpSpPr>
            <a:xfrm>
              <a:off x="5723702" y="7429040"/>
              <a:ext cx="241602" cy="205644"/>
              <a:chOff x="8349267" y="1152197"/>
              <a:chExt cx="869792" cy="383241"/>
            </a:xfrm>
          </p:grpSpPr>
          <p:pic>
            <p:nvPicPr>
              <p:cNvPr id="605" name="Picture 604"/>
              <p:cNvPicPr>
                <a:picLocks noChangeAspect="1"/>
              </p:cNvPicPr>
              <p:nvPr/>
            </p:nvPicPr>
            <p:blipFill>
              <a:blip r:embed="rId2"/>
              <a:stretch>
                <a:fillRect/>
              </a:stretch>
            </p:blipFill>
            <p:spPr>
              <a:xfrm rot="1121728" flipH="1">
                <a:off x="8472997" y="1152197"/>
                <a:ext cx="638735" cy="383241"/>
              </a:xfrm>
              <a:prstGeom prst="rect">
                <a:avLst/>
              </a:prstGeom>
            </p:spPr>
          </p:pic>
          <p:sp>
            <p:nvSpPr>
              <p:cNvPr id="606" name="Rectangle 60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8" name="Group 607"/>
            <p:cNvGrpSpPr>
              <a:grpSpLocks noChangeAspect="1"/>
            </p:cNvGrpSpPr>
            <p:nvPr/>
          </p:nvGrpSpPr>
          <p:grpSpPr>
            <a:xfrm>
              <a:off x="5104212" y="7858441"/>
              <a:ext cx="1202737" cy="410977"/>
              <a:chOff x="8349267" y="1182216"/>
              <a:chExt cx="1919732" cy="767178"/>
            </a:xfrm>
          </p:grpSpPr>
          <p:pic>
            <p:nvPicPr>
              <p:cNvPr id="609" name="Picture 608"/>
              <p:cNvPicPr>
                <a:picLocks noChangeAspect="1"/>
              </p:cNvPicPr>
              <p:nvPr/>
            </p:nvPicPr>
            <p:blipFill>
              <a:blip r:embed="rId2"/>
              <a:stretch>
                <a:fillRect/>
              </a:stretch>
            </p:blipFill>
            <p:spPr>
              <a:xfrm rot="1121728" flipH="1">
                <a:off x="9630264" y="1566153"/>
                <a:ext cx="638735" cy="383241"/>
              </a:xfrm>
              <a:prstGeom prst="rect">
                <a:avLst/>
              </a:prstGeom>
            </p:spPr>
          </p:pic>
          <p:sp>
            <p:nvSpPr>
              <p:cNvPr id="610" name="Rectangle 60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2" name="Group 611"/>
            <p:cNvGrpSpPr>
              <a:grpSpLocks noChangeAspect="1"/>
            </p:cNvGrpSpPr>
            <p:nvPr/>
          </p:nvGrpSpPr>
          <p:grpSpPr>
            <a:xfrm>
              <a:off x="5060167" y="6956292"/>
              <a:ext cx="582556" cy="157310"/>
              <a:chOff x="8349267" y="1152197"/>
              <a:chExt cx="869792" cy="383241"/>
            </a:xfrm>
          </p:grpSpPr>
          <p:pic>
            <p:nvPicPr>
              <p:cNvPr id="613" name="Picture 612"/>
              <p:cNvPicPr>
                <a:picLocks noChangeAspect="1"/>
              </p:cNvPicPr>
              <p:nvPr/>
            </p:nvPicPr>
            <p:blipFill>
              <a:blip r:embed="rId2"/>
              <a:stretch>
                <a:fillRect/>
              </a:stretch>
            </p:blipFill>
            <p:spPr>
              <a:xfrm rot="1121728" flipH="1">
                <a:off x="8472997" y="1152197"/>
                <a:ext cx="638735" cy="383241"/>
              </a:xfrm>
              <a:prstGeom prst="rect">
                <a:avLst/>
              </a:prstGeom>
            </p:spPr>
          </p:pic>
          <p:sp>
            <p:nvSpPr>
              <p:cNvPr id="614" name="Rectangle 61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 name="Group 615"/>
            <p:cNvGrpSpPr>
              <a:grpSpLocks noChangeAspect="1"/>
            </p:cNvGrpSpPr>
            <p:nvPr/>
          </p:nvGrpSpPr>
          <p:grpSpPr>
            <a:xfrm>
              <a:off x="5400725" y="6453223"/>
              <a:ext cx="393904" cy="153677"/>
              <a:chOff x="8358228" y="529755"/>
              <a:chExt cx="851863" cy="360363"/>
            </a:xfrm>
          </p:grpSpPr>
          <p:pic>
            <p:nvPicPr>
              <p:cNvPr id="617" name="Picture 616"/>
              <p:cNvPicPr>
                <a:picLocks noChangeAspect="1"/>
              </p:cNvPicPr>
              <p:nvPr/>
            </p:nvPicPr>
            <p:blipFill>
              <a:blip r:embed="rId4"/>
              <a:stretch>
                <a:fillRect/>
              </a:stretch>
            </p:blipFill>
            <p:spPr>
              <a:xfrm rot="21311945">
                <a:off x="8472997" y="529755"/>
                <a:ext cx="643505" cy="360363"/>
              </a:xfrm>
              <a:prstGeom prst="rect">
                <a:avLst/>
              </a:prstGeom>
            </p:spPr>
          </p:pic>
          <p:sp>
            <p:nvSpPr>
              <p:cNvPr id="618" name="Rectangle 61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 name="Group 619"/>
            <p:cNvGrpSpPr>
              <a:grpSpLocks noChangeAspect="1"/>
            </p:cNvGrpSpPr>
            <p:nvPr/>
          </p:nvGrpSpPr>
          <p:grpSpPr>
            <a:xfrm>
              <a:off x="5736968" y="5946145"/>
              <a:ext cx="234524" cy="240171"/>
              <a:chOff x="8349267" y="1152197"/>
              <a:chExt cx="869792" cy="383241"/>
            </a:xfrm>
          </p:grpSpPr>
          <p:pic>
            <p:nvPicPr>
              <p:cNvPr id="621" name="Picture 620"/>
              <p:cNvPicPr>
                <a:picLocks noChangeAspect="1"/>
              </p:cNvPicPr>
              <p:nvPr/>
            </p:nvPicPr>
            <p:blipFill>
              <a:blip r:embed="rId2"/>
              <a:stretch>
                <a:fillRect/>
              </a:stretch>
            </p:blipFill>
            <p:spPr>
              <a:xfrm rot="1121728" flipH="1">
                <a:off x="8472997" y="1152197"/>
                <a:ext cx="638735" cy="383241"/>
              </a:xfrm>
              <a:prstGeom prst="rect">
                <a:avLst/>
              </a:prstGeom>
            </p:spPr>
          </p:pic>
          <p:sp>
            <p:nvSpPr>
              <p:cNvPr id="622" name="Rectangle 62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p:cNvGrpSpPr>
              <a:grpSpLocks noChangeAspect="1"/>
            </p:cNvGrpSpPr>
            <p:nvPr/>
          </p:nvGrpSpPr>
          <p:grpSpPr>
            <a:xfrm>
              <a:off x="5391085" y="5317433"/>
              <a:ext cx="417723" cy="201957"/>
              <a:chOff x="8349267" y="1152197"/>
              <a:chExt cx="869792" cy="383241"/>
            </a:xfrm>
          </p:grpSpPr>
          <p:pic>
            <p:nvPicPr>
              <p:cNvPr id="625" name="Picture 624"/>
              <p:cNvPicPr>
                <a:picLocks noChangeAspect="1"/>
              </p:cNvPicPr>
              <p:nvPr/>
            </p:nvPicPr>
            <p:blipFill>
              <a:blip r:embed="rId2"/>
              <a:stretch>
                <a:fillRect/>
              </a:stretch>
            </p:blipFill>
            <p:spPr>
              <a:xfrm rot="1121728" flipH="1">
                <a:off x="8472997" y="1152197"/>
                <a:ext cx="638735" cy="383241"/>
              </a:xfrm>
              <a:prstGeom prst="rect">
                <a:avLst/>
              </a:prstGeom>
            </p:spPr>
          </p:pic>
          <p:sp>
            <p:nvSpPr>
              <p:cNvPr id="626" name="Rectangle 62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p:cNvGrpSpPr>
              <a:grpSpLocks noChangeAspect="1"/>
            </p:cNvGrpSpPr>
            <p:nvPr/>
          </p:nvGrpSpPr>
          <p:grpSpPr>
            <a:xfrm>
              <a:off x="6553064" y="6981039"/>
              <a:ext cx="616930" cy="182949"/>
              <a:chOff x="8358228" y="529755"/>
              <a:chExt cx="851863" cy="360363"/>
            </a:xfrm>
          </p:grpSpPr>
          <p:pic>
            <p:nvPicPr>
              <p:cNvPr id="629" name="Picture 628"/>
              <p:cNvPicPr>
                <a:picLocks noChangeAspect="1"/>
              </p:cNvPicPr>
              <p:nvPr/>
            </p:nvPicPr>
            <p:blipFill>
              <a:blip r:embed="rId4"/>
              <a:stretch>
                <a:fillRect/>
              </a:stretch>
            </p:blipFill>
            <p:spPr>
              <a:xfrm rot="21311945">
                <a:off x="8472997" y="529755"/>
                <a:ext cx="643505" cy="360363"/>
              </a:xfrm>
              <a:prstGeom prst="rect">
                <a:avLst/>
              </a:prstGeom>
            </p:spPr>
          </p:pic>
          <p:sp>
            <p:nvSpPr>
              <p:cNvPr id="630" name="Rectangle 62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p:cNvGrpSpPr>
              <a:grpSpLocks noChangeAspect="1"/>
            </p:cNvGrpSpPr>
            <p:nvPr/>
          </p:nvGrpSpPr>
          <p:grpSpPr>
            <a:xfrm>
              <a:off x="6593008" y="5841511"/>
              <a:ext cx="266122" cy="179738"/>
              <a:chOff x="8349267" y="1152197"/>
              <a:chExt cx="869792" cy="383241"/>
            </a:xfrm>
          </p:grpSpPr>
          <p:pic>
            <p:nvPicPr>
              <p:cNvPr id="633" name="Picture 632"/>
              <p:cNvPicPr>
                <a:picLocks noChangeAspect="1"/>
              </p:cNvPicPr>
              <p:nvPr/>
            </p:nvPicPr>
            <p:blipFill>
              <a:blip r:embed="rId2"/>
              <a:stretch>
                <a:fillRect/>
              </a:stretch>
            </p:blipFill>
            <p:spPr>
              <a:xfrm rot="1121728" flipH="1">
                <a:off x="8472997" y="1152197"/>
                <a:ext cx="638735" cy="383241"/>
              </a:xfrm>
              <a:prstGeom prst="rect">
                <a:avLst/>
              </a:prstGeom>
            </p:spPr>
          </p:pic>
          <p:sp>
            <p:nvSpPr>
              <p:cNvPr id="634" name="Rectangle 63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6" name="Group 635"/>
            <p:cNvGrpSpPr>
              <a:grpSpLocks noChangeAspect="1"/>
            </p:cNvGrpSpPr>
            <p:nvPr/>
          </p:nvGrpSpPr>
          <p:grpSpPr>
            <a:xfrm>
              <a:off x="6582005" y="5557964"/>
              <a:ext cx="603703" cy="191311"/>
              <a:chOff x="8358228" y="529755"/>
              <a:chExt cx="851863" cy="360363"/>
            </a:xfrm>
          </p:grpSpPr>
          <p:pic>
            <p:nvPicPr>
              <p:cNvPr id="637" name="Picture 636"/>
              <p:cNvPicPr>
                <a:picLocks noChangeAspect="1"/>
              </p:cNvPicPr>
              <p:nvPr/>
            </p:nvPicPr>
            <p:blipFill>
              <a:blip r:embed="rId4"/>
              <a:stretch>
                <a:fillRect/>
              </a:stretch>
            </p:blipFill>
            <p:spPr>
              <a:xfrm rot="21311945">
                <a:off x="8472997" y="529755"/>
                <a:ext cx="643505" cy="360363"/>
              </a:xfrm>
              <a:prstGeom prst="rect">
                <a:avLst/>
              </a:prstGeom>
            </p:spPr>
          </p:pic>
          <p:sp>
            <p:nvSpPr>
              <p:cNvPr id="638" name="Rectangle 637"/>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0" name="Group 639"/>
            <p:cNvGrpSpPr>
              <a:grpSpLocks noChangeAspect="1"/>
            </p:cNvGrpSpPr>
            <p:nvPr/>
          </p:nvGrpSpPr>
          <p:grpSpPr>
            <a:xfrm>
              <a:off x="6553064" y="6643290"/>
              <a:ext cx="266122" cy="179738"/>
              <a:chOff x="8349267" y="1152197"/>
              <a:chExt cx="869792" cy="383241"/>
            </a:xfrm>
          </p:grpSpPr>
          <p:pic>
            <p:nvPicPr>
              <p:cNvPr id="641" name="Picture 640"/>
              <p:cNvPicPr>
                <a:picLocks noChangeAspect="1"/>
              </p:cNvPicPr>
              <p:nvPr/>
            </p:nvPicPr>
            <p:blipFill>
              <a:blip r:embed="rId2"/>
              <a:stretch>
                <a:fillRect/>
              </a:stretch>
            </p:blipFill>
            <p:spPr>
              <a:xfrm rot="1121728" flipH="1">
                <a:off x="8472997" y="1152197"/>
                <a:ext cx="638735" cy="383241"/>
              </a:xfrm>
              <a:prstGeom prst="rect">
                <a:avLst/>
              </a:prstGeom>
            </p:spPr>
          </p:pic>
          <p:sp>
            <p:nvSpPr>
              <p:cNvPr id="642" name="Rectangle 64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p:cNvGrpSpPr>
              <a:grpSpLocks noChangeAspect="1"/>
            </p:cNvGrpSpPr>
            <p:nvPr/>
          </p:nvGrpSpPr>
          <p:grpSpPr>
            <a:xfrm>
              <a:off x="6588654" y="4930732"/>
              <a:ext cx="268299" cy="223350"/>
              <a:chOff x="8349267" y="1152197"/>
              <a:chExt cx="869792" cy="383241"/>
            </a:xfrm>
          </p:grpSpPr>
          <p:pic>
            <p:nvPicPr>
              <p:cNvPr id="645" name="Picture 644"/>
              <p:cNvPicPr>
                <a:picLocks noChangeAspect="1"/>
              </p:cNvPicPr>
              <p:nvPr/>
            </p:nvPicPr>
            <p:blipFill>
              <a:blip r:embed="rId2"/>
              <a:stretch>
                <a:fillRect/>
              </a:stretch>
            </p:blipFill>
            <p:spPr>
              <a:xfrm rot="1121728" flipH="1">
                <a:off x="8472997" y="1152197"/>
                <a:ext cx="638735" cy="383241"/>
              </a:xfrm>
              <a:prstGeom prst="rect">
                <a:avLst/>
              </a:prstGeom>
            </p:spPr>
          </p:pic>
          <p:sp>
            <p:nvSpPr>
              <p:cNvPr id="646" name="Rectangle 645"/>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p:cNvGrpSpPr>
              <a:grpSpLocks noChangeAspect="1"/>
            </p:cNvGrpSpPr>
            <p:nvPr/>
          </p:nvGrpSpPr>
          <p:grpSpPr>
            <a:xfrm>
              <a:off x="6564740" y="6238690"/>
              <a:ext cx="145161" cy="239730"/>
              <a:chOff x="8358228" y="529755"/>
              <a:chExt cx="851863" cy="360363"/>
            </a:xfrm>
          </p:grpSpPr>
          <p:pic>
            <p:nvPicPr>
              <p:cNvPr id="649" name="Picture 648"/>
              <p:cNvPicPr>
                <a:picLocks noChangeAspect="1"/>
              </p:cNvPicPr>
              <p:nvPr/>
            </p:nvPicPr>
            <p:blipFill>
              <a:blip r:embed="rId4"/>
              <a:stretch>
                <a:fillRect/>
              </a:stretch>
            </p:blipFill>
            <p:spPr>
              <a:xfrm rot="21311945">
                <a:off x="8472997" y="529755"/>
                <a:ext cx="643505" cy="360363"/>
              </a:xfrm>
              <a:prstGeom prst="rect">
                <a:avLst/>
              </a:prstGeom>
            </p:spPr>
          </p:pic>
          <p:sp>
            <p:nvSpPr>
              <p:cNvPr id="650" name="Rectangle 649"/>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p:cNvGrpSpPr>
              <a:grpSpLocks noChangeAspect="1"/>
            </p:cNvGrpSpPr>
            <p:nvPr/>
          </p:nvGrpSpPr>
          <p:grpSpPr>
            <a:xfrm>
              <a:off x="5810629" y="6764170"/>
              <a:ext cx="241602" cy="205644"/>
              <a:chOff x="8349267" y="1152197"/>
              <a:chExt cx="869792" cy="383241"/>
            </a:xfrm>
          </p:grpSpPr>
          <p:pic>
            <p:nvPicPr>
              <p:cNvPr id="653" name="Picture 652"/>
              <p:cNvPicPr>
                <a:picLocks noChangeAspect="1"/>
              </p:cNvPicPr>
              <p:nvPr/>
            </p:nvPicPr>
            <p:blipFill>
              <a:blip r:embed="rId2"/>
              <a:stretch>
                <a:fillRect/>
              </a:stretch>
            </p:blipFill>
            <p:spPr>
              <a:xfrm rot="1121728" flipH="1">
                <a:off x="8472997" y="1152197"/>
                <a:ext cx="638735" cy="383241"/>
              </a:xfrm>
              <a:prstGeom prst="rect">
                <a:avLst/>
              </a:prstGeom>
            </p:spPr>
          </p:pic>
          <p:sp>
            <p:nvSpPr>
              <p:cNvPr id="654" name="Rectangle 65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p:cNvGrpSpPr>
              <a:grpSpLocks noChangeAspect="1"/>
            </p:cNvGrpSpPr>
            <p:nvPr/>
          </p:nvGrpSpPr>
          <p:grpSpPr>
            <a:xfrm>
              <a:off x="5191139" y="7177490"/>
              <a:ext cx="544936" cy="205302"/>
              <a:chOff x="8349267" y="1152197"/>
              <a:chExt cx="869792" cy="383241"/>
            </a:xfrm>
          </p:grpSpPr>
          <p:pic>
            <p:nvPicPr>
              <p:cNvPr id="657" name="Picture 656"/>
              <p:cNvPicPr>
                <a:picLocks noChangeAspect="1"/>
              </p:cNvPicPr>
              <p:nvPr/>
            </p:nvPicPr>
            <p:blipFill>
              <a:blip r:embed="rId2"/>
              <a:stretch>
                <a:fillRect/>
              </a:stretch>
            </p:blipFill>
            <p:spPr>
              <a:xfrm rot="1121728" flipH="1">
                <a:off x="8472997" y="1152197"/>
                <a:ext cx="638735" cy="383241"/>
              </a:xfrm>
              <a:prstGeom prst="rect">
                <a:avLst/>
              </a:prstGeom>
            </p:spPr>
          </p:pic>
          <p:sp>
            <p:nvSpPr>
              <p:cNvPr id="658" name="Rectangle 657"/>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0" name="Group 659"/>
            <p:cNvGrpSpPr>
              <a:grpSpLocks noChangeAspect="1"/>
            </p:cNvGrpSpPr>
            <p:nvPr/>
          </p:nvGrpSpPr>
          <p:grpSpPr>
            <a:xfrm>
              <a:off x="5147094" y="6291422"/>
              <a:ext cx="582556" cy="157310"/>
              <a:chOff x="8349267" y="1152197"/>
              <a:chExt cx="869792" cy="383241"/>
            </a:xfrm>
          </p:grpSpPr>
          <p:pic>
            <p:nvPicPr>
              <p:cNvPr id="661" name="Picture 660"/>
              <p:cNvPicPr>
                <a:picLocks noChangeAspect="1"/>
              </p:cNvPicPr>
              <p:nvPr/>
            </p:nvPicPr>
            <p:blipFill>
              <a:blip r:embed="rId2"/>
              <a:stretch>
                <a:fillRect/>
              </a:stretch>
            </p:blipFill>
            <p:spPr>
              <a:xfrm rot="1121728" flipH="1">
                <a:off x="8472997" y="1152197"/>
                <a:ext cx="638735" cy="383241"/>
              </a:xfrm>
              <a:prstGeom prst="rect">
                <a:avLst/>
              </a:prstGeom>
            </p:spPr>
          </p:pic>
          <p:sp>
            <p:nvSpPr>
              <p:cNvPr id="662" name="Rectangle 661"/>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Group 663"/>
            <p:cNvGrpSpPr>
              <a:grpSpLocks noChangeAspect="1"/>
            </p:cNvGrpSpPr>
            <p:nvPr/>
          </p:nvGrpSpPr>
          <p:grpSpPr>
            <a:xfrm>
              <a:off x="6741466" y="4619380"/>
              <a:ext cx="393904" cy="153677"/>
              <a:chOff x="8358228" y="529755"/>
              <a:chExt cx="851863" cy="360363"/>
            </a:xfrm>
          </p:grpSpPr>
          <p:pic>
            <p:nvPicPr>
              <p:cNvPr id="665" name="Picture 664"/>
              <p:cNvPicPr>
                <a:picLocks noChangeAspect="1"/>
              </p:cNvPicPr>
              <p:nvPr/>
            </p:nvPicPr>
            <p:blipFill>
              <a:blip r:embed="rId4"/>
              <a:stretch>
                <a:fillRect/>
              </a:stretch>
            </p:blipFill>
            <p:spPr>
              <a:xfrm rot="21311945">
                <a:off x="8472997" y="529755"/>
                <a:ext cx="643505" cy="360363"/>
              </a:xfrm>
              <a:prstGeom prst="rect">
                <a:avLst/>
              </a:prstGeom>
            </p:spPr>
          </p:pic>
          <p:sp>
            <p:nvSpPr>
              <p:cNvPr id="666" name="Rectangle 665"/>
              <p:cNvSpPr/>
              <p:nvPr/>
            </p:nvSpPr>
            <p:spPr>
              <a:xfrm>
                <a:off x="8358228" y="575174"/>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a:off x="9102515" y="599512"/>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Group 667"/>
            <p:cNvGrpSpPr>
              <a:grpSpLocks noChangeAspect="1"/>
            </p:cNvGrpSpPr>
            <p:nvPr/>
          </p:nvGrpSpPr>
          <p:grpSpPr>
            <a:xfrm>
              <a:off x="5823895" y="5281275"/>
              <a:ext cx="234524" cy="240171"/>
              <a:chOff x="8349267" y="1152197"/>
              <a:chExt cx="869792" cy="383241"/>
            </a:xfrm>
          </p:grpSpPr>
          <p:pic>
            <p:nvPicPr>
              <p:cNvPr id="669" name="Picture 668"/>
              <p:cNvPicPr>
                <a:picLocks noChangeAspect="1"/>
              </p:cNvPicPr>
              <p:nvPr/>
            </p:nvPicPr>
            <p:blipFill>
              <a:blip r:embed="rId2"/>
              <a:stretch>
                <a:fillRect/>
              </a:stretch>
            </p:blipFill>
            <p:spPr>
              <a:xfrm rot="1121728" flipH="1">
                <a:off x="8472997" y="1152197"/>
                <a:ext cx="638735" cy="383241"/>
              </a:xfrm>
              <a:prstGeom prst="rect">
                <a:avLst/>
              </a:prstGeom>
            </p:spPr>
          </p:pic>
          <p:sp>
            <p:nvSpPr>
              <p:cNvPr id="670" name="Rectangle 669"/>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Group 671"/>
            <p:cNvGrpSpPr>
              <a:grpSpLocks noChangeAspect="1"/>
            </p:cNvGrpSpPr>
            <p:nvPr/>
          </p:nvGrpSpPr>
          <p:grpSpPr>
            <a:xfrm>
              <a:off x="5478012" y="4652563"/>
              <a:ext cx="417723" cy="201957"/>
              <a:chOff x="8349267" y="1152197"/>
              <a:chExt cx="869792" cy="383241"/>
            </a:xfrm>
          </p:grpSpPr>
          <p:pic>
            <p:nvPicPr>
              <p:cNvPr id="673" name="Picture 672"/>
              <p:cNvPicPr>
                <a:picLocks noChangeAspect="1"/>
              </p:cNvPicPr>
              <p:nvPr/>
            </p:nvPicPr>
            <p:blipFill>
              <a:blip r:embed="rId2"/>
              <a:stretch>
                <a:fillRect/>
              </a:stretch>
            </p:blipFill>
            <p:spPr>
              <a:xfrm rot="1121728" flipH="1">
                <a:off x="8472997" y="1152197"/>
                <a:ext cx="638735" cy="383241"/>
              </a:xfrm>
              <a:prstGeom prst="rect">
                <a:avLst/>
              </a:prstGeom>
            </p:spPr>
          </p:pic>
          <p:sp>
            <p:nvSpPr>
              <p:cNvPr id="674" name="Rectangle 673"/>
              <p:cNvSpPr/>
              <p:nvPr/>
            </p:nvSpPr>
            <p:spPr>
              <a:xfrm>
                <a:off x="9111483" y="1182216"/>
                <a:ext cx="107576" cy="2452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p:cNvSpPr/>
              <p:nvPr/>
            </p:nvSpPr>
            <p:spPr>
              <a:xfrm>
                <a:off x="8349267" y="1193736"/>
                <a:ext cx="107576" cy="24529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78" name="Picture 677"/>
          <p:cNvPicPr>
            <a:picLocks noChangeAspect="1"/>
          </p:cNvPicPr>
          <p:nvPr/>
        </p:nvPicPr>
        <p:blipFill>
          <a:blip r:embed="rId3"/>
          <a:stretch>
            <a:fillRect/>
          </a:stretch>
        </p:blipFill>
        <p:spPr>
          <a:xfrm>
            <a:off x="5011272" y="6029992"/>
            <a:ext cx="379141" cy="379141"/>
          </a:xfrm>
          <a:prstGeom prst="rect">
            <a:avLst/>
          </a:prstGeom>
        </p:spPr>
      </p:pic>
      <p:pic>
        <p:nvPicPr>
          <p:cNvPr id="679" name="Picture 678"/>
          <p:cNvPicPr>
            <a:picLocks noChangeAspect="1"/>
          </p:cNvPicPr>
          <p:nvPr/>
        </p:nvPicPr>
        <p:blipFill>
          <a:blip r:embed="rId3"/>
          <a:stretch>
            <a:fillRect/>
          </a:stretch>
        </p:blipFill>
        <p:spPr>
          <a:xfrm>
            <a:off x="5885673" y="6020883"/>
            <a:ext cx="379141" cy="379141"/>
          </a:xfrm>
          <a:prstGeom prst="rect">
            <a:avLst/>
          </a:prstGeom>
        </p:spPr>
      </p:pic>
      <p:pic>
        <p:nvPicPr>
          <p:cNvPr id="680" name="Picture 679"/>
          <p:cNvPicPr>
            <a:picLocks noChangeAspect="1"/>
          </p:cNvPicPr>
          <p:nvPr/>
        </p:nvPicPr>
        <p:blipFill>
          <a:blip r:embed="rId3"/>
          <a:stretch>
            <a:fillRect/>
          </a:stretch>
        </p:blipFill>
        <p:spPr>
          <a:xfrm>
            <a:off x="6266042" y="6029992"/>
            <a:ext cx="379141" cy="379141"/>
          </a:xfrm>
          <a:prstGeom prst="rect">
            <a:avLst/>
          </a:prstGeom>
        </p:spPr>
      </p:pic>
      <p:pic>
        <p:nvPicPr>
          <p:cNvPr id="681" name="Picture 680"/>
          <p:cNvPicPr>
            <a:picLocks noChangeAspect="1"/>
          </p:cNvPicPr>
          <p:nvPr/>
        </p:nvPicPr>
        <p:blipFill>
          <a:blip r:embed="rId3"/>
          <a:stretch>
            <a:fillRect/>
          </a:stretch>
        </p:blipFill>
        <p:spPr>
          <a:xfrm>
            <a:off x="6544026" y="6064905"/>
            <a:ext cx="379141" cy="379141"/>
          </a:xfrm>
          <a:prstGeom prst="rect">
            <a:avLst/>
          </a:prstGeom>
        </p:spPr>
      </p:pic>
      <p:sp>
        <p:nvSpPr>
          <p:cNvPr id="682" name="TextBox 681"/>
          <p:cNvSpPr txBox="1"/>
          <p:nvPr/>
        </p:nvSpPr>
        <p:spPr>
          <a:xfrm>
            <a:off x="4695404" y="6447285"/>
            <a:ext cx="2922966" cy="369332"/>
          </a:xfrm>
          <a:prstGeom prst="rect">
            <a:avLst/>
          </a:prstGeom>
          <a:noFill/>
        </p:spPr>
        <p:txBody>
          <a:bodyPr wrap="square" rtlCol="0">
            <a:spAutoFit/>
          </a:bodyPr>
          <a:lstStyle/>
          <a:p>
            <a:r>
              <a:rPr lang="en-US" dirty="0" smtClean="0"/>
              <a:t>Possible addition of </a:t>
            </a:r>
            <a:r>
              <a:rPr lang="en-US" dirty="0" err="1" smtClean="0"/>
              <a:t>phiX</a:t>
            </a:r>
            <a:endParaRPr lang="en-US" dirty="0" smtClean="0"/>
          </a:p>
        </p:txBody>
      </p:sp>
      <p:pic>
        <p:nvPicPr>
          <p:cNvPr id="683" name="Picture 6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869" y="4391873"/>
            <a:ext cx="3249270" cy="2078773"/>
          </a:xfrm>
          <a:prstGeom prst="rect">
            <a:avLst/>
          </a:prstGeom>
        </p:spPr>
      </p:pic>
      <p:sp>
        <p:nvSpPr>
          <p:cNvPr id="685" name="TextBox 684"/>
          <p:cNvSpPr txBox="1"/>
          <p:nvPr/>
        </p:nvSpPr>
        <p:spPr>
          <a:xfrm>
            <a:off x="8263054" y="6460369"/>
            <a:ext cx="3702984" cy="369332"/>
          </a:xfrm>
          <a:prstGeom prst="rect">
            <a:avLst/>
          </a:prstGeom>
          <a:noFill/>
        </p:spPr>
        <p:txBody>
          <a:bodyPr wrap="square" rtlCol="0">
            <a:spAutoFit/>
          </a:bodyPr>
          <a:lstStyle/>
          <a:p>
            <a:r>
              <a:rPr lang="en-US" smtClean="0"/>
              <a:t>Sequencing Characteristics/ Quality</a:t>
            </a:r>
          </a:p>
        </p:txBody>
      </p:sp>
    </p:spTree>
    <p:extLst>
      <p:ext uri="{BB962C8B-B14F-4D97-AF65-F5344CB8AC3E}">
        <p14:creationId xmlns:p14="http://schemas.microsoft.com/office/powerpoint/2010/main" val="1497934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Preprocessing</a:t>
            </a:r>
            <a:endParaRPr lang="en-US" dirty="0"/>
          </a:p>
        </p:txBody>
      </p:sp>
      <p:sp>
        <p:nvSpPr>
          <p:cNvPr id="2" name="Content Placeholder 1"/>
          <p:cNvSpPr>
            <a:spLocks noGrp="1"/>
          </p:cNvSpPr>
          <p:nvPr>
            <p:ph idx="1"/>
          </p:nvPr>
        </p:nvSpPr>
        <p:spPr>
          <a:xfrm>
            <a:off x="1035424" y="1719071"/>
            <a:ext cx="10112188" cy="4991876"/>
          </a:xfrm>
        </p:spPr>
        <p:txBody>
          <a:bodyPr>
            <a:normAutofit fontScale="70000" lnSpcReduction="20000"/>
          </a:bodyPr>
          <a:lstStyle/>
          <a:p>
            <a:r>
              <a:rPr lang="en-US" dirty="0" smtClean="0"/>
              <a:t>Map reads to contaminants/</a:t>
            </a:r>
            <a:r>
              <a:rPr lang="en-US" dirty="0" err="1" smtClean="0"/>
              <a:t>PhiX</a:t>
            </a:r>
            <a:r>
              <a:rPr lang="en-US" dirty="0" smtClean="0"/>
              <a:t> and extract unmapped reads [bowtie2 --local</a:t>
            </a:r>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r>
              <a:rPr lang="en-US" dirty="0" smtClean="0"/>
              <a:t> </a:t>
            </a:r>
            <a:r>
              <a:rPr lang="en-US" dirty="0" smtClean="0">
                <a:solidFill>
                  <a:schemeClr val="accent1">
                    <a:lumMod val="75000"/>
                  </a:schemeClr>
                </a:solidFill>
              </a:rPr>
              <a:t>[ PE reads only ]</a:t>
            </a:r>
          </a:p>
          <a:p>
            <a:pPr lvl="1"/>
            <a:r>
              <a:rPr lang="en-US" dirty="0" smtClean="0"/>
              <a:t>Remove </a:t>
            </a:r>
            <a:r>
              <a:rPr lang="en-US" dirty="0"/>
              <a:t>PCR duplicates (we use bases 10-35 of </a:t>
            </a:r>
            <a:r>
              <a:rPr lang="en-US" dirty="0" smtClean="0"/>
              <a:t>each paired </a:t>
            </a:r>
            <a:r>
              <a:rPr lang="en-US" dirty="0"/>
              <a:t>read) </a:t>
            </a:r>
          </a:p>
          <a:p>
            <a:r>
              <a:rPr lang="en-US" dirty="0" smtClean="0"/>
              <a:t>FLASH2 [</a:t>
            </a:r>
            <a:r>
              <a:rPr lang="en-US" dirty="0" smtClean="0">
                <a:solidFill>
                  <a:schemeClr val="accent1">
                    <a:lumMod val="75000"/>
                  </a:schemeClr>
                </a:solidFill>
              </a:rPr>
              <a:t> PE reads only ]</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adapter dimers present</a:t>
            </a:r>
          </a:p>
          <a:p>
            <a:r>
              <a:rPr lang="en-US" dirty="0" smtClean="0"/>
              <a:t>Scythe </a:t>
            </a:r>
            <a:r>
              <a:rPr lang="en-US" dirty="0" smtClean="0">
                <a:solidFill>
                  <a:schemeClr val="accent1">
                    <a:lumMod val="75000"/>
                  </a:schemeClr>
                </a:solidFill>
              </a:rPr>
              <a:t>[ SE Reads only ]</a:t>
            </a:r>
          </a:p>
          <a:p>
            <a:pPr lvl="1"/>
            <a:r>
              <a:rPr lang="en-US" dirty="0" smtClean="0"/>
              <a:t>Identify and remove adapter sequence</a:t>
            </a:r>
          </a:p>
          <a:p>
            <a:r>
              <a:rPr lang="en-US" dirty="0" smtClean="0"/>
              <a:t>Sickle</a:t>
            </a:r>
            <a:endParaRPr lang="en-US" dirty="0"/>
          </a:p>
          <a:p>
            <a:pPr lvl="1"/>
            <a:r>
              <a:rPr lang="en-US" dirty="0"/>
              <a:t>Trim sequences (5’ and 3’) by quality score (I like Q20) </a:t>
            </a:r>
            <a:endParaRPr lang="en-US" b="1" dirty="0" smtClean="0"/>
          </a:p>
          <a:p>
            <a:r>
              <a:rPr lang="en-US" dirty="0" smtClean="0">
                <a:sym typeface="Wingdings"/>
              </a:rPr>
              <a:t>cleanup</a:t>
            </a:r>
          </a:p>
          <a:p>
            <a:pPr lvl="1"/>
            <a:r>
              <a:rPr lang="en-US" dirty="0">
                <a:sym typeface="Wingdings"/>
              </a:rPr>
              <a:t>Run a </a:t>
            </a:r>
            <a:r>
              <a:rPr lang="en-US" dirty="0" err="1">
                <a:sym typeface="Wingdings"/>
              </a:rPr>
              <a:t>polyA</a:t>
            </a:r>
            <a:r>
              <a:rPr lang="en-US" dirty="0">
                <a:sym typeface="Wingdings"/>
              </a:rPr>
              <a:t>/T trimmer</a:t>
            </a:r>
          </a:p>
          <a:p>
            <a:pPr lvl="1"/>
            <a:r>
              <a:rPr lang="en-US" dirty="0" smtClean="0">
                <a:sym typeface="Wingdings"/>
              </a:rPr>
              <a:t>Remove any reads that are less then the minimum length parameter</a:t>
            </a:r>
          </a:p>
          <a:p>
            <a:pPr lvl="1"/>
            <a:r>
              <a:rPr lang="en-US" dirty="0" smtClean="0">
                <a:sym typeface="Wingdings"/>
              </a:rPr>
              <a:t>Produce preprocessing statistics</a:t>
            </a:r>
            <a:endParaRPr lang="en-US" dirty="0" smtClean="0"/>
          </a:p>
          <a:p>
            <a:endParaRPr lang="en-US" dirty="0"/>
          </a:p>
        </p:txBody>
      </p:sp>
    </p:spTree>
    <p:extLst>
      <p:ext uri="{BB962C8B-B14F-4D97-AF65-F5344CB8AC3E}">
        <p14:creationId xmlns:p14="http://schemas.microsoft.com/office/powerpoint/2010/main" val="8369528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Screen for </a:t>
            </a:r>
            <a:r>
              <a:rPr lang="en-US" dirty="0" err="1" smtClean="0"/>
              <a:t>PhiX</a:t>
            </a:r>
            <a:endParaRPr lang="en-US" dirty="0"/>
          </a:p>
        </p:txBody>
      </p:sp>
      <p:sp>
        <p:nvSpPr>
          <p:cNvPr id="3" name="Content Placeholder 2"/>
          <p:cNvSpPr>
            <a:spLocks noGrp="1"/>
          </p:cNvSpPr>
          <p:nvPr>
            <p:ph idx="1"/>
          </p:nvPr>
        </p:nvSpPr>
        <p:spPr/>
        <p:txBody>
          <a:bodyPr/>
          <a:lstStyle/>
          <a:p>
            <a:r>
              <a:rPr lang="en-US" dirty="0" err="1" smtClean="0"/>
              <a:t>PhiX</a:t>
            </a:r>
            <a:r>
              <a:rPr lang="en-US" dirty="0" smtClean="0"/>
              <a:t> is a common control in Illumina runs, facilities rarely tell you if/when </a:t>
            </a:r>
            <a:r>
              <a:rPr lang="en-US" dirty="0" err="1" smtClean="0"/>
              <a:t>PhiX</a:t>
            </a:r>
            <a:r>
              <a:rPr lang="en-US" dirty="0" smtClean="0"/>
              <a:t> has been spiked in</a:t>
            </a:r>
          </a:p>
          <a:p>
            <a:pPr lvl="1"/>
            <a:r>
              <a:rPr lang="en-US" dirty="0"/>
              <a:t> </a:t>
            </a:r>
            <a:r>
              <a:rPr lang="en-US" dirty="0" smtClean="0"/>
              <a:t>Does not have a barcode, so in theory should not be in your data</a:t>
            </a:r>
          </a:p>
          <a:p>
            <a:pPr lvl="1"/>
            <a:endParaRPr lang="en-US" dirty="0"/>
          </a:p>
          <a:p>
            <a:r>
              <a:rPr lang="en-US" b="1" dirty="0" smtClean="0"/>
              <a:t>However</a:t>
            </a:r>
          </a:p>
          <a:p>
            <a:pPr lvl="1"/>
            <a:r>
              <a:rPr lang="en-US" dirty="0" smtClean="0"/>
              <a:t>When I know </a:t>
            </a:r>
            <a:r>
              <a:rPr lang="en-US" dirty="0" err="1" smtClean="0"/>
              <a:t>PhiX</a:t>
            </a:r>
            <a:r>
              <a:rPr lang="en-US" dirty="0" smtClean="0"/>
              <a:t> has been spiked in, I find sequence every time</a:t>
            </a:r>
          </a:p>
          <a:p>
            <a:pPr lvl="1"/>
            <a:r>
              <a:rPr lang="en-US" dirty="0" smtClean="0"/>
              <a:t>When I know </a:t>
            </a:r>
            <a:r>
              <a:rPr lang="en-US" dirty="0" err="1" smtClean="0"/>
              <a:t>PhiX</a:t>
            </a:r>
            <a:r>
              <a:rPr lang="en-US" dirty="0" smtClean="0"/>
              <a:t> has not been spiked in, I </a:t>
            </a:r>
            <a:r>
              <a:rPr lang="en-US" b="1" dirty="0" smtClean="0"/>
              <a:t>do not</a:t>
            </a:r>
            <a:r>
              <a:rPr lang="en-US" dirty="0" smtClean="0"/>
              <a:t> find sequence</a:t>
            </a:r>
          </a:p>
          <a:p>
            <a:endParaRPr lang="en-US" dirty="0"/>
          </a:p>
          <a:p>
            <a:r>
              <a:rPr lang="en-US" dirty="0" smtClean="0"/>
              <a:t>Better safe than sorry and screen for it.</a:t>
            </a:r>
            <a:endParaRPr lang="en-US" dirty="0"/>
          </a:p>
        </p:txBody>
      </p:sp>
    </p:spTree>
    <p:extLst>
      <p:ext uri="{BB962C8B-B14F-4D97-AF65-F5344CB8AC3E}">
        <p14:creationId xmlns:p14="http://schemas.microsoft.com/office/powerpoint/2010/main" val="6478889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a:t>
            </a:r>
            <a:r>
              <a:rPr lang="en-US" dirty="0" err="1" smtClean="0"/>
              <a:t>Deduper</a:t>
            </a:r>
            <a:endParaRPr lang="en-US" dirty="0"/>
          </a:p>
        </p:txBody>
      </p:sp>
      <p:sp>
        <p:nvSpPr>
          <p:cNvPr id="4" name="TextBox 3"/>
          <p:cNvSpPr txBox="1"/>
          <p:nvPr/>
        </p:nvSpPr>
        <p:spPr>
          <a:xfrm>
            <a:off x="716096" y="6400800"/>
            <a:ext cx="4627084" cy="369332"/>
          </a:xfrm>
          <a:prstGeom prst="rect">
            <a:avLst/>
          </a:prstGeom>
          <a:noFill/>
        </p:spPr>
        <p:txBody>
          <a:bodyPr wrap="square" rtlCol="0">
            <a:spAutoFit/>
          </a:bodyPr>
          <a:lstStyle/>
          <a:p>
            <a:r>
              <a:rPr lang="en-US" dirty="0" smtClean="0"/>
              <a:t>https://</a:t>
            </a:r>
            <a:r>
              <a:rPr lang="en-US" dirty="0" err="1" smtClean="0"/>
              <a:t>github.com</a:t>
            </a:r>
            <a:r>
              <a:rPr lang="en-US" dirty="0" smtClean="0"/>
              <a:t>/</a:t>
            </a:r>
            <a:r>
              <a:rPr lang="en-US" dirty="0" err="1" smtClean="0"/>
              <a:t>dstreett</a:t>
            </a:r>
            <a:r>
              <a:rPr lang="en-US" dirty="0" smtClean="0"/>
              <a:t>/Super-</a:t>
            </a:r>
            <a:r>
              <a:rPr lang="en-US" dirty="0" err="1" smtClean="0"/>
              <a:t>Deduper</a:t>
            </a:r>
            <a:endParaRPr lang="en-US" dirty="0"/>
          </a:p>
        </p:txBody>
      </p:sp>
      <p:grpSp>
        <p:nvGrpSpPr>
          <p:cNvPr id="5" name="Group 4"/>
          <p:cNvGrpSpPr/>
          <p:nvPr/>
        </p:nvGrpSpPr>
        <p:grpSpPr>
          <a:xfrm>
            <a:off x="2875527" y="2098700"/>
            <a:ext cx="7718316" cy="486552"/>
            <a:chOff x="4906182" y="2246894"/>
            <a:chExt cx="6417584" cy="324469"/>
          </a:xfrm>
        </p:grpSpPr>
        <p:sp>
          <p:nvSpPr>
            <p:cNvPr id="6" name="Rectangle 5"/>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5" name="Right Arrow 24"/>
          <p:cNvSpPr/>
          <p:nvPr/>
        </p:nvSpPr>
        <p:spPr>
          <a:xfrm>
            <a:off x="4223840" y="2759398"/>
            <a:ext cx="1783140" cy="291151"/>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TextBox 25"/>
          <p:cNvSpPr txBox="1"/>
          <p:nvPr/>
        </p:nvSpPr>
        <p:spPr>
          <a:xfrm>
            <a:off x="3827232" y="2795852"/>
            <a:ext cx="2514290" cy="230832"/>
          </a:xfrm>
          <a:prstGeom prst="rect">
            <a:avLst/>
          </a:prstGeom>
          <a:noFill/>
        </p:spPr>
        <p:txBody>
          <a:bodyPr wrap="square" rtlCol="0">
            <a:spAutoFit/>
          </a:bodyPr>
          <a:lstStyle/>
          <a:p>
            <a:pPr algn="ctr"/>
            <a:r>
              <a:rPr lang="en-US" sz="900" dirty="0"/>
              <a:t>Read 1</a:t>
            </a:r>
          </a:p>
        </p:txBody>
      </p:sp>
      <p:sp>
        <p:nvSpPr>
          <p:cNvPr id="27" name="Right Arrow 26"/>
          <p:cNvSpPr/>
          <p:nvPr/>
        </p:nvSpPr>
        <p:spPr>
          <a:xfrm rot="10800000">
            <a:off x="7258867" y="1579760"/>
            <a:ext cx="1909748" cy="280582"/>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TextBox 27"/>
          <p:cNvSpPr txBox="1"/>
          <p:nvPr/>
        </p:nvSpPr>
        <p:spPr>
          <a:xfrm>
            <a:off x="7100695" y="1607554"/>
            <a:ext cx="2514290" cy="230832"/>
          </a:xfrm>
          <a:prstGeom prst="rect">
            <a:avLst/>
          </a:prstGeom>
          <a:noFill/>
        </p:spPr>
        <p:txBody>
          <a:bodyPr wrap="square" rtlCol="0">
            <a:spAutoFit/>
          </a:bodyPr>
          <a:lstStyle/>
          <a:p>
            <a:pPr algn="ctr"/>
            <a:r>
              <a:rPr lang="en-US" sz="900" dirty="0"/>
              <a:t>Read 2</a:t>
            </a:r>
          </a:p>
        </p:txBody>
      </p:sp>
      <p:graphicFrame>
        <p:nvGraphicFramePr>
          <p:cNvPr id="29" name="Table 28"/>
          <p:cNvGraphicFramePr>
            <a:graphicFrameLocks noGrp="1"/>
          </p:cNvGraphicFramePr>
          <p:nvPr>
            <p:extLst/>
          </p:nvPr>
        </p:nvGraphicFramePr>
        <p:xfrm>
          <a:off x="3111057" y="3453801"/>
          <a:ext cx="7247256" cy="2932011"/>
        </p:xfrm>
        <a:graphic>
          <a:graphicData uri="http://schemas.openxmlformats.org/drawingml/2006/table">
            <a:tbl>
              <a:tblPr firstRow="1" firstCol="1" bandRow="1">
                <a:tableStyleId>{5C22544A-7EE6-4342-B048-85BDC9FD1C3A}</a:tableStyleId>
              </a:tblPr>
              <a:tblGrid>
                <a:gridCol w="728041"/>
                <a:gridCol w="1106479"/>
                <a:gridCol w="1038000"/>
                <a:gridCol w="843374"/>
                <a:gridCol w="973125"/>
                <a:gridCol w="849862"/>
                <a:gridCol w="854908"/>
                <a:gridCol w="853467"/>
              </a:tblGrid>
              <a:tr h="418582">
                <a:tc>
                  <a:txBody>
                    <a:bodyPr/>
                    <a:lstStyle/>
                    <a:p>
                      <a:pPr marL="0" marR="0" algn="ctr">
                        <a:spcBef>
                          <a:spcPts val="0"/>
                        </a:spcBef>
                        <a:spcAft>
                          <a:spcPts val="0"/>
                        </a:spcAft>
                      </a:pPr>
                      <a:r>
                        <a:rPr lang="en-US" sz="900">
                          <a:effectLst/>
                        </a:rPr>
                        <a:t>Data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Alignment Algorithm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MarkDuplicates</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Rmdup</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dirty="0">
                          <a:effectLst/>
                        </a:rPr>
                        <a:t>Super </a:t>
                      </a:r>
                      <a:r>
                        <a:rPr lang="en-US" sz="900" dirty="0" err="1">
                          <a:effectLst/>
                        </a:rPr>
                        <a:t>Deduper</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FastUniq</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Fulcrum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Total # of Reads</a:t>
                      </a:r>
                      <a:endParaRPr lang="en-US" sz="1200">
                        <a:effectLst/>
                        <a:latin typeface="Times New Roman" charset="0"/>
                        <a:ea typeface="ＭＳ 明朝" charset="-128"/>
                        <a:cs typeface="Times New Roman" charset="0"/>
                      </a:endParaRPr>
                    </a:p>
                  </a:txBody>
                  <a:tcPr marL="73025" marR="73025" marT="0" marB="0"/>
                </a:tc>
              </a:tr>
              <a:tr h="418582">
                <a:tc>
                  <a:txBody>
                    <a:bodyPr/>
                    <a:lstStyle/>
                    <a:p>
                      <a:pPr marL="0" marR="0" algn="ctr">
                        <a:spcBef>
                          <a:spcPts val="0"/>
                        </a:spcBef>
                        <a:spcAft>
                          <a:spcPts val="0"/>
                        </a:spcAft>
                      </a:pPr>
                      <a:r>
                        <a:rPr lang="en-US" sz="900">
                          <a:effectLst/>
                        </a:rPr>
                        <a:t>PhiX</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1,048,278</a:t>
                      </a:r>
                    </a:p>
                    <a:p>
                      <a:pPr marL="0" marR="0" algn="ctr">
                        <a:spcBef>
                          <a:spcPts val="0"/>
                        </a:spcBef>
                        <a:spcAft>
                          <a:spcPts val="0"/>
                        </a:spcAft>
                      </a:pPr>
                      <a:r>
                        <a:rPr lang="en-US" sz="1200" dirty="0">
                          <a:effectLst/>
                        </a:rPr>
                        <a:t> (0.25%)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1,011,145</a:t>
                      </a:r>
                    </a:p>
                    <a:p>
                      <a:pPr marL="0" marR="0" algn="ctr">
                        <a:spcBef>
                          <a:spcPts val="0"/>
                        </a:spcBef>
                        <a:spcAft>
                          <a:spcPts val="0"/>
                        </a:spcAft>
                      </a:pPr>
                      <a:r>
                        <a:rPr lang="en-US" sz="1200" dirty="0">
                          <a:effectLst/>
                        </a:rPr>
                        <a:t>(1.05%)</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1,156,700</a:t>
                      </a:r>
                    </a:p>
                    <a:p>
                      <a:pPr marL="0" marR="0" algn="ctr">
                        <a:spcBef>
                          <a:spcPts val="0"/>
                        </a:spcBef>
                        <a:spcAft>
                          <a:spcPts val="0"/>
                        </a:spcAft>
                      </a:pPr>
                      <a:r>
                        <a:rPr lang="en-US" sz="1200">
                          <a:effectLst/>
                        </a:rPr>
                        <a:t>(13.7%)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4,202,526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3,092,155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4,750,299</a:t>
                      </a:r>
                      <a:endParaRPr lang="en-US" sz="1200">
                        <a:effectLst/>
                        <a:latin typeface="Times New Roman" charset="0"/>
                        <a:ea typeface="ＭＳ 明朝" charset="-128"/>
                        <a:cs typeface="Times New Roman" charset="0"/>
                      </a:endParaRPr>
                    </a:p>
                  </a:txBody>
                  <a:tcPr marL="73025" marR="73025" marT="0" marB="0"/>
                </a:tc>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1,054,725</a:t>
                      </a:r>
                    </a:p>
                    <a:p>
                      <a:pPr marL="0" marR="0" algn="ctr">
                        <a:spcBef>
                          <a:spcPts val="0"/>
                        </a:spcBef>
                        <a:spcAft>
                          <a:spcPts val="0"/>
                        </a:spcAft>
                      </a:pPr>
                      <a:r>
                        <a:rPr lang="en-US" sz="1200">
                          <a:effectLst/>
                        </a:rPr>
                        <a:t>(6.62%)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948,784 (10.2%)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1,166,936 (14.0%)</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4,236,647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3,103,872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4,790,972</a:t>
                      </a:r>
                      <a:endParaRPr lang="en-US" sz="1200">
                        <a:effectLst/>
                        <a:latin typeface="Times New Roman" charset="0"/>
                        <a:ea typeface="ＭＳ 明朝" charset="-128"/>
                        <a:cs typeface="Times New Roman" charset="0"/>
                      </a:endParaRPr>
                    </a:p>
                  </a:txBody>
                  <a:tcPr marL="73025" marR="73025" marT="0" marB="0"/>
                </a:tc>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799,524 </a:t>
                      </a:r>
                    </a:p>
                    <a:p>
                      <a:pPr marL="0" marR="0" algn="ctr">
                        <a:spcBef>
                          <a:spcPts val="0"/>
                        </a:spcBef>
                        <a:spcAft>
                          <a:spcPts val="0"/>
                        </a:spcAft>
                      </a:pPr>
                      <a:r>
                        <a:rPr lang="en-US" sz="1200">
                          <a:effectLst/>
                        </a:rPr>
                        <a:t>(0%)</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800,868</a:t>
                      </a:r>
                    </a:p>
                    <a:p>
                      <a:pPr marL="0" marR="0" algn="ctr">
                        <a:spcBef>
                          <a:spcPts val="0"/>
                        </a:spcBef>
                        <a:spcAft>
                          <a:spcPts val="0"/>
                        </a:spcAft>
                      </a:pPr>
                      <a:r>
                        <a:rPr lang="en-US" sz="1200">
                          <a:effectLst/>
                        </a:rPr>
                        <a:t>(0.12%)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896,487  (9.92%)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3,768,641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2,704,114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4,293,787</a:t>
                      </a:r>
                      <a:endParaRPr lang="en-US" sz="1200">
                        <a:effectLst/>
                        <a:latin typeface="Times New Roman" charset="0"/>
                        <a:ea typeface="ＭＳ 明朝" charset="-128"/>
                        <a:cs typeface="Times New Roman" charset="0"/>
                      </a:endParaRPr>
                    </a:p>
                  </a:txBody>
                  <a:tcPr marL="73025" marR="73025" marT="0" marB="0"/>
                </a:tc>
              </a:tr>
              <a:tr h="418582">
                <a:tc>
                  <a:txBody>
                    <a:bodyPr/>
                    <a:lstStyle/>
                    <a:p>
                      <a:pPr marL="0" marR="0" algn="ctr">
                        <a:spcBef>
                          <a:spcPts val="0"/>
                        </a:spcBef>
                        <a:spcAft>
                          <a:spcPts val="0"/>
                        </a:spcAft>
                      </a:pPr>
                      <a:r>
                        <a:rPr lang="en-US" sz="900">
                          <a:effectLst/>
                        </a:rPr>
                        <a:t>Acropora digitifera</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BWA MEM</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5,132,111  (2.26%)</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6,906,634</a:t>
                      </a:r>
                    </a:p>
                    <a:p>
                      <a:pPr marL="0" marR="0" algn="ctr">
                        <a:spcBef>
                          <a:spcPts val="0"/>
                        </a:spcBef>
                        <a:spcAft>
                          <a:spcPts val="0"/>
                        </a:spcAft>
                      </a:pPr>
                      <a:r>
                        <a:rPr lang="en-US" sz="1200">
                          <a:effectLst/>
                        </a:rPr>
                        <a:t>(44.5%)</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5,133,339</a:t>
                      </a:r>
                    </a:p>
                    <a:p>
                      <a:pPr marL="0" marR="0" algn="ctr">
                        <a:spcBef>
                          <a:spcPts val="0"/>
                        </a:spcBef>
                        <a:spcAft>
                          <a:spcPts val="0"/>
                        </a:spcAft>
                      </a:pPr>
                      <a:r>
                        <a:rPr lang="en-US" sz="1200" dirty="0">
                          <a:effectLst/>
                        </a:rPr>
                        <a:t>(10.2%)</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12,968,469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2,103,567</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54,108,240</a:t>
                      </a:r>
                      <a:endParaRPr lang="en-US" sz="1200">
                        <a:effectLst/>
                        <a:latin typeface="Times New Roman" charset="0"/>
                        <a:ea typeface="ＭＳ 明朝" charset="-128"/>
                        <a:cs typeface="Times New Roman" charset="0"/>
                      </a:endParaRPr>
                    </a:p>
                  </a:txBody>
                  <a:tcPr marL="73025" marR="73025" marT="0" marB="0"/>
                </a:tc>
              </a:tr>
              <a:tr h="418582">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Local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4,688,809</a:t>
                      </a:r>
                    </a:p>
                    <a:p>
                      <a:pPr marL="0" marR="0" algn="ctr">
                        <a:spcBef>
                          <a:spcPts val="0"/>
                        </a:spcBef>
                        <a:spcAft>
                          <a:spcPts val="0"/>
                        </a:spcAft>
                      </a:pPr>
                      <a:r>
                        <a:rPr lang="en-US" sz="1200">
                          <a:effectLst/>
                        </a:rPr>
                        <a:t>(4.03%)</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5,931,862</a:t>
                      </a:r>
                    </a:p>
                    <a:p>
                      <a:pPr marL="0" marR="0" algn="ctr">
                        <a:spcBef>
                          <a:spcPts val="0"/>
                        </a:spcBef>
                        <a:spcAft>
                          <a:spcPts val="0"/>
                        </a:spcAft>
                      </a:pPr>
                      <a:r>
                        <a:rPr lang="en-US" sz="1200">
                          <a:effectLst/>
                        </a:rPr>
                        <a:t>(38.9%)</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3,971,743 (9.32%)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9,893,903</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4,259,619</a:t>
                      </a:r>
                      <a:endParaRPr lang="en-US" sz="1200" dirty="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41,728,154</a:t>
                      </a:r>
                      <a:endParaRPr lang="en-US" sz="1200" dirty="0">
                        <a:effectLst/>
                        <a:latin typeface="Times New Roman" charset="0"/>
                        <a:ea typeface="ＭＳ 明朝" charset="-128"/>
                        <a:cs typeface="Times New Roman" charset="0"/>
                      </a:endParaRPr>
                    </a:p>
                  </a:txBody>
                  <a:tcPr marL="73025" marR="73025" marT="0" marB="0"/>
                </a:tc>
              </a:tr>
              <a:tr h="420519">
                <a:tc>
                  <a:txBody>
                    <a:bodyPr/>
                    <a:lstStyle/>
                    <a:p>
                      <a:pPr marL="0" marR="0" algn="ctr">
                        <a:spcBef>
                          <a:spcPts val="0"/>
                        </a:spcBef>
                        <a:spcAft>
                          <a:spcPts val="0"/>
                        </a:spcAft>
                      </a:pPr>
                      <a:r>
                        <a:rPr lang="en-US" sz="900">
                          <a:effectLst/>
                        </a:rPr>
                        <a:t> </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900">
                          <a:effectLst/>
                        </a:rPr>
                        <a:t>Bowtie 2 Global</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1,457,865 (3.62%)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1,512,966 (24.2%)</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1,185,838</a:t>
                      </a:r>
                    </a:p>
                    <a:p>
                      <a:pPr marL="0" marR="0" algn="ctr">
                        <a:spcBef>
                          <a:spcPts val="0"/>
                        </a:spcBef>
                        <a:spcAft>
                          <a:spcPts val="0"/>
                        </a:spcAft>
                      </a:pPr>
                      <a:r>
                        <a:rPr lang="en-US" sz="1200">
                          <a:effectLst/>
                        </a:rPr>
                        <a:t>(11.4%)</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3,014,498</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a:effectLst/>
                        </a:rPr>
                        <a:t>1,286,031</a:t>
                      </a:r>
                      <a:endParaRPr lang="en-US" sz="1200">
                        <a:effectLst/>
                        <a:latin typeface="Times New Roman" charset="0"/>
                        <a:ea typeface="ＭＳ 明朝" charset="-128"/>
                        <a:cs typeface="Times New Roman" charset="0"/>
                      </a:endParaRPr>
                    </a:p>
                  </a:txBody>
                  <a:tcPr marL="73025" marR="73025" marT="0" marB="0"/>
                </a:tc>
                <a:tc>
                  <a:txBody>
                    <a:bodyPr/>
                    <a:lstStyle/>
                    <a:p>
                      <a:pPr marL="0" marR="0" algn="ctr">
                        <a:spcBef>
                          <a:spcPts val="0"/>
                        </a:spcBef>
                        <a:spcAft>
                          <a:spcPts val="0"/>
                        </a:spcAft>
                      </a:pPr>
                      <a:r>
                        <a:rPr lang="en-US" sz="1200" dirty="0">
                          <a:effectLst/>
                        </a:rPr>
                        <a:t>11,600,847</a:t>
                      </a:r>
                      <a:endParaRPr lang="en-US" sz="1200" dirty="0">
                        <a:effectLst/>
                        <a:latin typeface="Times New Roman" charset="0"/>
                        <a:ea typeface="ＭＳ 明朝" charset="-128"/>
                        <a:cs typeface="Times New Roman" charset="0"/>
                      </a:endParaRPr>
                    </a:p>
                  </a:txBody>
                  <a:tcPr marL="73025" marR="73025" marT="0" marB="0"/>
                </a:tc>
              </a:tr>
            </a:tbl>
          </a:graphicData>
        </a:graphic>
      </p:graphicFrame>
      <p:sp>
        <p:nvSpPr>
          <p:cNvPr id="35" name="Rectangle 34"/>
          <p:cNvSpPr/>
          <p:nvPr/>
        </p:nvSpPr>
        <p:spPr>
          <a:xfrm>
            <a:off x="8606466" y="1472864"/>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02831" y="3083803"/>
            <a:ext cx="391883" cy="10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962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a:t>
            </a:r>
            <a:r>
              <a:rPr lang="en-US" dirty="0" err="1" smtClean="0"/>
              <a:t>Deduper</a:t>
            </a:r>
            <a:r>
              <a:rPr lang="en-US" dirty="0" smtClean="0"/>
              <a:t/>
            </a:r>
            <a:br>
              <a:rPr lang="en-US" dirty="0" smtClean="0"/>
            </a:br>
            <a:endParaRPr lang="en-US" dirty="0"/>
          </a:p>
        </p:txBody>
      </p:sp>
      <p:grpSp>
        <p:nvGrpSpPr>
          <p:cNvPr id="3" name="Group 2"/>
          <p:cNvGrpSpPr/>
          <p:nvPr/>
        </p:nvGrpSpPr>
        <p:grpSpPr>
          <a:xfrm>
            <a:off x="1272280" y="1673766"/>
            <a:ext cx="5659361" cy="3542324"/>
            <a:chOff x="0" y="0"/>
            <a:chExt cx="6302375" cy="3952875"/>
          </a:xfrm>
        </p:grpSpPr>
        <p:pic>
          <p:nvPicPr>
            <p:cNvPr id="4" name="Placehold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02375" cy="3374390"/>
            </a:xfrm>
            <a:prstGeom prst="rect">
              <a:avLst/>
            </a:prstGeom>
            <a:extLst>
              <a:ext uri="{FAA26D3D-D897-4be2-8F04-BA451C77F1D7}">
                <ma14:placeholderFlag xmlns:ma14="http://schemas.microsoft.com/office/mac/drawingml/2011/main" val="1"/>
              </a:ext>
            </a:extLst>
          </p:spPr>
        </p:pic>
        <p:sp>
          <p:nvSpPr>
            <p:cNvPr id="5" name="Text Box 1"/>
            <p:cNvSpPr txBox="1"/>
            <p:nvPr/>
          </p:nvSpPr>
          <p:spPr>
            <a:xfrm>
              <a:off x="0" y="3431540"/>
              <a:ext cx="6302375" cy="521335"/>
            </a:xfrm>
            <a:prstGeom prst="rect">
              <a:avLst/>
            </a:prstGeom>
            <a:solidFill>
              <a:prstClr val="white"/>
            </a:solidFill>
            <a:ln>
              <a:noFill/>
            </a:ln>
            <a:effectLst/>
            <a:extLst>
              <a:ext uri="{C572A759-6A51-4108-AA02-DFA0A04FC94B}">
                <ma14:wrappingTextBoxFlag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b="1">
                  <a:solidFill>
                    <a:srgbClr val="4F81BD"/>
                  </a:solidFill>
                  <a:effectLst/>
                  <a:latin typeface="Times New Roman" charset="0"/>
                  <a:ea typeface="ＭＳ 明朝" charset="-128"/>
                  <a:cs typeface="Times New Roman" charset="0"/>
                </a:rPr>
                <a:t>Figure 1: ROC curves. </a:t>
              </a:r>
              <a:r>
                <a:rPr lang="en-US" sz="900" b="0">
                  <a:solidFill>
                    <a:srgbClr val="4F81BD"/>
                  </a:solidFill>
                  <a:effectLst/>
                  <a:latin typeface="Times New Roman" charset="0"/>
                  <a:ea typeface="ＭＳ 明朝" charset="-128"/>
                  <a:cs typeface="Times New Roman" charset="0"/>
                </a:rPr>
                <a:t>Only a representative subset of the different start positions is shown. The image on the left shows the full ROC curves and the image on the left is a zoomed in view of corner of the curves. Each curve represents a start position and each point represents a length. The labeled point in the image on the right is the default start and length for Super Deduper.</a:t>
              </a:r>
              <a:endParaRPr lang="en-US" sz="900" b="1">
                <a:solidFill>
                  <a:srgbClr val="4F81BD"/>
                </a:solidFill>
                <a:effectLst/>
                <a:latin typeface="Times New Roman" charset="0"/>
                <a:ea typeface="ＭＳ 明朝" charset="-128"/>
                <a:cs typeface="Times New Roman" charset="0"/>
              </a:endParaRPr>
            </a:p>
          </p:txBody>
        </p:sp>
      </p:grpSp>
      <p:pic>
        <p:nvPicPr>
          <p:cNvPr id="6" name="Picture 5"/>
          <p:cNvPicPr/>
          <p:nvPr/>
        </p:nvPicPr>
        <p:blipFill rotWithShape="1">
          <a:blip r:embed="rId3">
            <a:extLst>
              <a:ext uri="{28A0092B-C50C-407E-A947-70E740481C1C}">
                <a14:useLocalDpi xmlns:a14="http://schemas.microsoft.com/office/drawing/2010/main" val="0"/>
              </a:ext>
            </a:extLst>
          </a:blip>
          <a:srcRect t="2443" r="1649" b="3634"/>
          <a:stretch/>
        </p:blipFill>
        <p:spPr bwMode="auto">
          <a:xfrm>
            <a:off x="6931641" y="1761896"/>
            <a:ext cx="5054711" cy="3542324"/>
          </a:xfrm>
          <a:prstGeom prst="rect">
            <a:avLst/>
          </a:prstGeom>
          <a:ln>
            <a:noFill/>
          </a:ln>
          <a:extLst>
            <a:ext uri="{53640926-AAD7-44D8-BBD7-CCE9431645EC}">
              <a14:shadowObscured xmlns:a14="http://schemas.microsoft.com/office/drawing/2010/main"/>
            </a:ext>
            <a:ext uri="{FAA26D3D-D897-4be2-8F04-BA451C77F1D7}">
              <ma14:placeholderFlag xmlns:ma14="http://schemas.microsoft.com/office/mac/drawingml/2011/main"/>
            </a:ext>
          </a:extLst>
        </p:spPr>
      </p:pic>
      <p:sp>
        <p:nvSpPr>
          <p:cNvPr id="7" name="Rectangle 6"/>
          <p:cNvSpPr/>
          <p:nvPr/>
        </p:nvSpPr>
        <p:spPr>
          <a:xfrm>
            <a:off x="1272280" y="5474576"/>
            <a:ext cx="10714072" cy="1015663"/>
          </a:xfrm>
          <a:prstGeom prst="rect">
            <a:avLst/>
          </a:prstGeom>
        </p:spPr>
        <p:txBody>
          <a:bodyPr wrap="square">
            <a:spAutoFit/>
          </a:bodyPr>
          <a:lstStyle/>
          <a:p>
            <a:r>
              <a:rPr lang="en-US" sz="2000" dirty="0" smtClean="0">
                <a:solidFill>
                  <a:srgbClr val="000000"/>
                </a:solidFill>
                <a:effectLst/>
                <a:latin typeface="Times New Roman" charset="0"/>
                <a:ea typeface="ＭＳ 明朝" charset="-128"/>
              </a:rPr>
              <a:t>We calculated the </a:t>
            </a:r>
            <a:r>
              <a:rPr lang="en-US" sz="2000" dirty="0" err="1" smtClean="0">
                <a:solidFill>
                  <a:srgbClr val="000000"/>
                </a:solidFill>
                <a:effectLst/>
                <a:latin typeface="Times New Roman" charset="0"/>
                <a:ea typeface="ＭＳ 明朝" charset="-128"/>
              </a:rPr>
              <a:t>Youden</a:t>
            </a:r>
            <a:r>
              <a:rPr lang="en-US" sz="2000" dirty="0" smtClean="0">
                <a:solidFill>
                  <a:srgbClr val="000000"/>
                </a:solidFill>
                <a:effectLst/>
                <a:latin typeface="Times New Roman" charset="0"/>
                <a:ea typeface="ＭＳ 明朝" charset="-128"/>
              </a:rPr>
              <a:t> Index for every combination tested and the point that acquired the highest index value (as compared to Picard </a:t>
            </a:r>
            <a:r>
              <a:rPr lang="en-US" sz="2000" dirty="0" err="1" smtClean="0">
                <a:solidFill>
                  <a:srgbClr val="000000"/>
                </a:solidFill>
                <a:effectLst/>
                <a:latin typeface="Times New Roman" charset="0"/>
                <a:ea typeface="ＭＳ 明朝" charset="-128"/>
              </a:rPr>
              <a:t>MarkDuplicates</a:t>
            </a:r>
            <a:r>
              <a:rPr lang="en-US" sz="2000" dirty="0" smtClean="0">
                <a:solidFill>
                  <a:srgbClr val="000000"/>
                </a:solidFill>
                <a:effectLst/>
                <a:latin typeface="Times New Roman" charset="0"/>
                <a:ea typeface="ＭＳ 明朝" charset="-128"/>
              </a:rPr>
              <a:t>) occurred at a start position of 5bp and a length of 10bps (20bp total over both reads)</a:t>
            </a:r>
            <a:r>
              <a:rPr lang="en-US" sz="2000" dirty="0" smtClean="0">
                <a:effectLst/>
              </a:rPr>
              <a:t> </a:t>
            </a:r>
            <a:endParaRPr lang="en-US" sz="2000" dirty="0"/>
          </a:p>
        </p:txBody>
      </p:sp>
    </p:spTree>
    <p:extLst>
      <p:ext uri="{BB962C8B-B14F-4D97-AF65-F5344CB8AC3E}">
        <p14:creationId xmlns:p14="http://schemas.microsoft.com/office/powerpoint/2010/main" val="275858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 and adapter removal in paired end reads</a:t>
            </a:r>
            <a:endParaRPr lang="en-US" dirty="0"/>
          </a:p>
        </p:txBody>
      </p:sp>
      <p:grpSp>
        <p:nvGrpSpPr>
          <p:cNvPr id="39" name="Group 38"/>
          <p:cNvGrpSpPr/>
          <p:nvPr/>
        </p:nvGrpSpPr>
        <p:grpSpPr>
          <a:xfrm>
            <a:off x="4755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5622199"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5682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7505700" y="2177595"/>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5622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66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7055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4755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5622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5682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6982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5622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66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7055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4755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5622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5682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5098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5622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66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7055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5617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45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22199"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624941"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407869" y="2061890"/>
            <a:ext cx="2939432" cy="707886"/>
          </a:xfrm>
          <a:prstGeom prst="rect">
            <a:avLst/>
          </a:prstGeom>
          <a:noFill/>
        </p:spPr>
        <p:txBody>
          <a:bodyPr wrap="square" rtlCol="0">
            <a:spAutoFit/>
          </a:bodyPr>
          <a:lstStyle/>
          <a:p>
            <a:r>
              <a:rPr lang="en-US" sz="2000" dirty="0"/>
              <a:t>Insert size &gt; length of the number of cycles</a:t>
            </a:r>
          </a:p>
        </p:txBody>
      </p:sp>
      <p:sp>
        <p:nvSpPr>
          <p:cNvPr id="103" name="TextBox 102"/>
          <p:cNvSpPr txBox="1"/>
          <p:nvPr/>
        </p:nvSpPr>
        <p:spPr>
          <a:xfrm>
            <a:off x="1407871" y="3560740"/>
            <a:ext cx="3224698" cy="707886"/>
          </a:xfrm>
          <a:prstGeom prst="rect">
            <a:avLst/>
          </a:prstGeom>
          <a:noFill/>
        </p:spPr>
        <p:txBody>
          <a:bodyPr wrap="square" rtlCol="0">
            <a:spAutoFit/>
          </a:bodyPr>
          <a:lstStyle/>
          <a:p>
            <a:r>
              <a:rPr lang="en-US" sz="2000" dirty="0"/>
              <a:t>Insert size &lt; length of the number of cycles (10bp min)</a:t>
            </a:r>
          </a:p>
        </p:txBody>
      </p:sp>
      <p:sp>
        <p:nvSpPr>
          <p:cNvPr id="104" name="TextBox 103"/>
          <p:cNvSpPr txBox="1"/>
          <p:nvPr/>
        </p:nvSpPr>
        <p:spPr>
          <a:xfrm>
            <a:off x="1407869" y="4921005"/>
            <a:ext cx="3152501" cy="707886"/>
          </a:xfrm>
          <a:prstGeom prst="rect">
            <a:avLst/>
          </a:prstGeom>
          <a:noFill/>
        </p:spPr>
        <p:txBody>
          <a:bodyPr wrap="square" rtlCol="0">
            <a:spAutoFit/>
          </a:bodyPr>
          <a:lstStyle/>
          <a:p>
            <a:r>
              <a:rPr lang="en-US" sz="2000" dirty="0"/>
              <a:t>Insert size &lt; length of the read length</a:t>
            </a:r>
          </a:p>
        </p:txBody>
      </p:sp>
      <p:sp>
        <p:nvSpPr>
          <p:cNvPr id="107" name="TextBox 106"/>
          <p:cNvSpPr txBox="1"/>
          <p:nvPr/>
        </p:nvSpPr>
        <p:spPr>
          <a:xfrm>
            <a:off x="8794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8794022" y="4584250"/>
            <a:ext cx="2468710" cy="300082"/>
          </a:xfrm>
          <a:prstGeom prst="rect">
            <a:avLst/>
          </a:prstGeom>
          <a:noFill/>
        </p:spPr>
        <p:txBody>
          <a:bodyPr wrap="square" rtlCol="0">
            <a:spAutoFit/>
          </a:bodyPr>
          <a:lstStyle/>
          <a:p>
            <a:r>
              <a:rPr lang="en-US" sz="1350" dirty="0"/>
              <a:t>Product: </a:t>
            </a:r>
            <a:r>
              <a:rPr lang="en-US" sz="1350" dirty="0" smtClean="0"/>
              <a:t>Extended, Single</a:t>
            </a:r>
            <a:endParaRPr lang="en-US" sz="1350" dirty="0"/>
          </a:p>
        </p:txBody>
      </p:sp>
      <p:sp>
        <p:nvSpPr>
          <p:cNvPr id="109" name="TextBox 108"/>
          <p:cNvSpPr txBox="1"/>
          <p:nvPr/>
        </p:nvSpPr>
        <p:spPr>
          <a:xfrm>
            <a:off x="8767293" y="6166906"/>
            <a:ext cx="3610561" cy="300082"/>
          </a:xfrm>
          <a:prstGeom prst="rect">
            <a:avLst/>
          </a:prstGeom>
          <a:noFill/>
        </p:spPr>
        <p:txBody>
          <a:bodyPr wrap="square" rtlCol="0">
            <a:spAutoFit/>
          </a:bodyPr>
          <a:lstStyle/>
          <a:p>
            <a:r>
              <a:rPr lang="en-US" sz="1350" dirty="0"/>
              <a:t>Product: Adapter </a:t>
            </a:r>
            <a:r>
              <a:rPr lang="en-US" sz="1350" dirty="0" smtClean="0"/>
              <a:t>Trimmed, </a:t>
            </a:r>
            <a:r>
              <a:rPr lang="en-US" sz="1350" dirty="0"/>
              <a:t>Single</a:t>
            </a:r>
          </a:p>
        </p:txBody>
      </p:sp>
      <p:sp>
        <p:nvSpPr>
          <p:cNvPr id="16" name="TextBox 15"/>
          <p:cNvSpPr txBox="1"/>
          <p:nvPr/>
        </p:nvSpPr>
        <p:spPr>
          <a:xfrm>
            <a:off x="838200" y="6419855"/>
            <a:ext cx="3686672" cy="369332"/>
          </a:xfrm>
          <a:prstGeom prst="rect">
            <a:avLst/>
          </a:prstGeom>
          <a:noFill/>
        </p:spPr>
        <p:txBody>
          <a:bodyPr wrap="square" rtlCol="0">
            <a:spAutoFit/>
          </a:bodyPr>
          <a:lstStyle/>
          <a:p>
            <a:r>
              <a:rPr lang="en-US" dirty="0" smtClean="0"/>
              <a:t>https://</a:t>
            </a:r>
            <a:r>
              <a:rPr lang="en-US" dirty="0" err="1" smtClean="0"/>
              <a:t>github.com</a:t>
            </a:r>
            <a:r>
              <a:rPr lang="en-US" dirty="0" smtClean="0"/>
              <a:t>/</a:t>
            </a:r>
            <a:r>
              <a:rPr lang="en-US" dirty="0" err="1" smtClean="0"/>
              <a:t>dstreett</a:t>
            </a:r>
            <a:r>
              <a:rPr lang="en-US" dirty="0" smtClean="0"/>
              <a:t>/FLASH2</a:t>
            </a:r>
            <a:endParaRPr lang="en-US" dirty="0"/>
          </a:p>
        </p:txBody>
      </p:sp>
    </p:spTree>
    <p:extLst>
      <p:ext uri="{BB962C8B-B14F-4D97-AF65-F5344CB8AC3E}">
        <p14:creationId xmlns:p14="http://schemas.microsoft.com/office/powerpoint/2010/main" val="20794101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Trimming - Sickle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01" y="1690688"/>
            <a:ext cx="9923099" cy="4068626"/>
          </a:xfrm>
          <a:prstGeom prst="rect">
            <a:avLst/>
          </a:prstGeom>
        </p:spPr>
      </p:pic>
      <p:sp>
        <p:nvSpPr>
          <p:cNvPr id="5" name="TextBox 4"/>
          <p:cNvSpPr txBox="1"/>
          <p:nvPr/>
        </p:nvSpPr>
        <p:spPr>
          <a:xfrm>
            <a:off x="2281725" y="6122504"/>
            <a:ext cx="8221049" cy="461665"/>
          </a:xfrm>
          <a:prstGeom prst="rect">
            <a:avLst/>
          </a:prstGeom>
          <a:noFill/>
        </p:spPr>
        <p:txBody>
          <a:bodyPr wrap="square" rtlCol="0">
            <a:spAutoFit/>
          </a:bodyPr>
          <a:lstStyle/>
          <a:p>
            <a:pPr algn="ctr"/>
            <a:r>
              <a:rPr lang="en-US" sz="2400" dirty="0" smtClean="0"/>
              <a:t>Remove </a:t>
            </a:r>
            <a:r>
              <a:rPr lang="en-US" sz="2400" smtClean="0"/>
              <a:t>“poor” quality sequence from both the 5’ and 3’ ends</a:t>
            </a:r>
            <a:endParaRPr lang="en-US" sz="2400"/>
          </a:p>
        </p:txBody>
      </p:sp>
    </p:spTree>
    <p:extLst>
      <p:ext uri="{BB962C8B-B14F-4D97-AF65-F5344CB8AC3E}">
        <p14:creationId xmlns:p14="http://schemas.microsoft.com/office/powerpoint/2010/main" val="497032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502920" indent="-457200"/>
            <a:r>
              <a:rPr lang="en-US" dirty="0" smtClean="0"/>
              <a:t>The Bioinformatics Core</a:t>
            </a:r>
            <a:endParaRPr lang="en-US" dirty="0"/>
          </a:p>
        </p:txBody>
      </p:sp>
      <p:sp>
        <p:nvSpPr>
          <p:cNvPr id="4" name="Text Placeholder 3"/>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299300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QA/QC</a:t>
            </a:r>
            <a:endParaRPr lang="en-US" dirty="0"/>
          </a:p>
        </p:txBody>
      </p:sp>
      <p:sp>
        <p:nvSpPr>
          <p:cNvPr id="2" name="Content Placeholder 1"/>
          <p:cNvSpPr>
            <a:spLocks noGrp="1"/>
          </p:cNvSpPr>
          <p:nvPr>
            <p:ph idx="1"/>
          </p:nvPr>
        </p:nvSpPr>
        <p:spPr/>
        <p:txBody>
          <a:bodyPr>
            <a:normAutofit fontScale="92500"/>
          </a:bodyPr>
          <a:lstStyle/>
          <a:p>
            <a:r>
              <a:rPr lang="en-US" dirty="0"/>
              <a:t>Beyond generating </a:t>
            </a:r>
            <a:r>
              <a:rPr lang="en-US" dirty="0" smtClean="0"/>
              <a:t>‘better’ </a:t>
            </a:r>
            <a:r>
              <a:rPr lang="en-US" dirty="0"/>
              <a:t>data for downstream analysis, cleaning statistics also give you an idea as to the quality of the sample, library generation, and sequencing </a:t>
            </a:r>
            <a:r>
              <a:rPr lang="en-US" dirty="0" smtClean="0"/>
              <a:t>quality used </a:t>
            </a:r>
            <a:r>
              <a:rPr lang="en-US" dirty="0"/>
              <a:t>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Tree>
    <p:extLst>
      <p:ext uri="{BB962C8B-B14F-4D97-AF65-F5344CB8AC3E}">
        <p14:creationId xmlns:p14="http://schemas.microsoft.com/office/powerpoint/2010/main" val="2059122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833191" cy="3491258"/>
          </a:xfrm>
        </p:spPr>
        <p:txBody>
          <a:bodyPr/>
          <a:lstStyle/>
          <a:p>
            <a:r>
              <a:rPr lang="en-US" dirty="0" smtClean="0"/>
              <a:t>Comparing</a:t>
            </a:r>
            <a:br>
              <a:rPr lang="en-US" dirty="0" smtClean="0"/>
            </a:br>
            <a:r>
              <a:rPr lang="en-US" dirty="0" smtClean="0"/>
              <a:t>Mapping </a:t>
            </a:r>
            <a:br>
              <a:rPr lang="en-US" dirty="0" smtClean="0"/>
            </a:br>
            <a:r>
              <a:rPr lang="en-US" dirty="0" smtClean="0"/>
              <a:t>Raw vs Preprocessed</a:t>
            </a:r>
            <a:br>
              <a:rPr lang="en-US" dirty="0" smtClean="0"/>
            </a:br>
            <a:r>
              <a:rPr lang="en-US" dirty="0" smtClean="0"/>
              <a:t>with star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0613" y="-32474"/>
            <a:ext cx="6890473" cy="689047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56384"/>
            <a:ext cx="1930400" cy="876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 y="5422347"/>
            <a:ext cx="1917700" cy="850900"/>
          </a:xfrm>
          <a:prstGeom prst="rect">
            <a:avLst/>
          </a:prstGeom>
        </p:spPr>
      </p:pic>
    </p:spTree>
    <p:extLst>
      <p:ext uri="{BB962C8B-B14F-4D97-AF65-F5344CB8AC3E}">
        <p14:creationId xmlns:p14="http://schemas.microsoft.com/office/powerpoint/2010/main" val="974566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Read Mapping</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3842685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Mapping vs Assembly</a:t>
            </a:r>
            <a:endParaRPr lang="en-US" dirty="0"/>
          </a:p>
        </p:txBody>
      </p:sp>
      <p:sp>
        <p:nvSpPr>
          <p:cNvPr id="2" name="Content Placeholder 1"/>
          <p:cNvSpPr>
            <a:spLocks noGrp="1"/>
          </p:cNvSpPr>
          <p:nvPr>
            <p:ph idx="1"/>
          </p:nvPr>
        </p:nvSpPr>
        <p:spPr>
          <a:xfrm>
            <a:off x="1035424" y="1719071"/>
            <a:ext cx="10098741" cy="5031982"/>
          </a:xfrm>
        </p:spPr>
        <p:txBody>
          <a:bodyPr>
            <a:normAutofit fontScale="92500"/>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Tree>
    <p:extLst>
      <p:ext uri="{BB962C8B-B14F-4D97-AF65-F5344CB8AC3E}">
        <p14:creationId xmlns:p14="http://schemas.microsoft.com/office/powerpoint/2010/main" val="9783394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Mapping vs Assembly: Example</a:t>
            </a:r>
            <a:endParaRPr lang="en-US" dirty="0"/>
          </a:p>
        </p:txBody>
      </p:sp>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5439" y="1825625"/>
            <a:ext cx="7781121" cy="4351338"/>
          </a:xfrm>
        </p:spPr>
      </p:pic>
    </p:spTree>
    <p:extLst>
      <p:ext uri="{BB962C8B-B14F-4D97-AF65-F5344CB8AC3E}">
        <p14:creationId xmlns:p14="http://schemas.microsoft.com/office/powerpoint/2010/main" val="18171078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Consideration</a:t>
            </a:r>
            <a:endParaRPr lang="en-US" dirty="0"/>
          </a:p>
        </p:txBody>
      </p:sp>
      <p:sp>
        <p:nvSpPr>
          <p:cNvPr id="2" name="Content Placeholder 1"/>
          <p:cNvSpPr>
            <a:spLocks noGrp="1"/>
          </p:cNvSpPr>
          <p:nvPr>
            <p:ph idx="1"/>
          </p:nvPr>
        </p:nvSpPr>
        <p:spPr/>
        <p:txBody>
          <a:bodyPr>
            <a:normAutofit fontScale="92500" lnSpcReduction="10000"/>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Tree>
    <p:extLst>
      <p:ext uri="{BB962C8B-B14F-4D97-AF65-F5344CB8AC3E}">
        <p14:creationId xmlns:p14="http://schemas.microsoft.com/office/powerpoint/2010/main" val="8827291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Intron/exon junctions</a:t>
            </a:r>
            <a:endParaRPr lang="en-US" dirty="0"/>
          </a:p>
        </p:txBody>
      </p:sp>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effect of </a:t>
            </a:r>
            <a:r>
              <a:rPr lang="en-US" dirty="0" smtClean="0"/>
              <a:t>splice </a:t>
            </a:r>
            <a:r>
              <a:rPr lang="en-US" dirty="0"/>
              <a:t>junctions, reads may span an intron </a:t>
            </a:r>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58" y="3238531"/>
            <a:ext cx="8780617" cy="2887942"/>
          </a:xfrm>
          <a:prstGeom prst="rect">
            <a:avLst/>
          </a:prstGeom>
        </p:spPr>
      </p:pic>
    </p:spTree>
    <p:extLst>
      <p:ext uri="{BB962C8B-B14F-4D97-AF65-F5344CB8AC3E}">
        <p14:creationId xmlns:p14="http://schemas.microsoft.com/office/powerpoint/2010/main" val="10477201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Aligners</a:t>
            </a:r>
            <a:endParaRPr lang="en-US" dirty="0"/>
          </a:p>
        </p:txBody>
      </p:sp>
      <p:sp>
        <p:nvSpPr>
          <p:cNvPr id="2" name="Content Placeholder 1"/>
          <p:cNvSpPr>
            <a:spLocks noGrp="1"/>
          </p:cNvSpPr>
          <p:nvPr>
            <p:ph idx="1"/>
          </p:nvPr>
        </p:nvSpPr>
        <p:spPr/>
        <p:txBody>
          <a:bodyPr>
            <a:normAutofit fontScale="92500" lnSpcReduction="20000"/>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smtClean="0"/>
              <a:t>star </a:t>
            </a:r>
            <a:endParaRPr lang="en-US" dirty="0"/>
          </a:p>
          <a:p>
            <a:r>
              <a:rPr lang="en-US" dirty="0"/>
              <a:t>Aligners that can ’clip’ </a:t>
            </a:r>
            <a:endParaRPr lang="en-US" dirty="0" smtClean="0"/>
          </a:p>
          <a:p>
            <a:pPr lvl="1"/>
            <a:r>
              <a:rPr lang="en-US" dirty="0" smtClean="0"/>
              <a:t>Bowtie2 in local mode</a:t>
            </a:r>
            <a:endParaRPr lang="en-US" dirty="0"/>
          </a:p>
          <a:p>
            <a:pPr lvl="1"/>
            <a:r>
              <a:rPr lang="en-US" dirty="0" err="1"/>
              <a:t>bwa-mem</a:t>
            </a:r>
            <a:r>
              <a:rPr lang="en-US" dirty="0"/>
              <a:t> </a:t>
            </a:r>
          </a:p>
          <a:p>
            <a:endParaRPr lang="en-US" dirty="0" smtClean="0"/>
          </a:p>
          <a:p>
            <a:pPr marL="0" indent="0">
              <a:buNone/>
            </a:pPr>
            <a:r>
              <a:rPr lang="en-US" dirty="0">
                <a:hlinkClick r:id="rId2"/>
              </a:rPr>
              <a:t>https://</a:t>
            </a:r>
            <a:r>
              <a:rPr lang="en-US" dirty="0" smtClean="0">
                <a:hlinkClick r:id="rId2"/>
              </a:rPr>
              <a:t>en.wikipedia.org/wiki/List_of_sequence_alignment_software</a:t>
            </a:r>
            <a:endParaRPr lang="en-US" dirty="0" smtClean="0"/>
          </a:p>
        </p:txBody>
      </p:sp>
    </p:spTree>
    <p:extLst>
      <p:ext uri="{BB962C8B-B14F-4D97-AF65-F5344CB8AC3E}">
        <p14:creationId xmlns:p14="http://schemas.microsoft.com/office/powerpoint/2010/main" val="18138199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vs Transcriptome</a:t>
            </a:r>
            <a:endParaRPr lang="en-US" dirty="0"/>
          </a:p>
        </p:txBody>
      </p:sp>
      <p:sp>
        <p:nvSpPr>
          <p:cNvPr id="3" name="Content Placeholder 2"/>
          <p:cNvSpPr>
            <a:spLocks noGrp="1"/>
          </p:cNvSpPr>
          <p:nvPr>
            <p:ph idx="1"/>
          </p:nvPr>
        </p:nvSpPr>
        <p:spPr/>
        <p:txBody>
          <a:bodyPr/>
          <a:lstStyle/>
          <a:p>
            <a:r>
              <a:rPr lang="en-US" dirty="0" smtClean="0"/>
              <a:t>May seem intuitive to map RNAseq data to transcriptome, but it is not that simple</a:t>
            </a:r>
          </a:p>
          <a:p>
            <a:pPr lvl="1"/>
            <a:r>
              <a:rPr lang="en-US" dirty="0" smtClean="0"/>
              <a:t>Transcriptomes are rarely complete</a:t>
            </a:r>
          </a:p>
          <a:p>
            <a:pPr lvl="1"/>
            <a:r>
              <a:rPr lang="en-US" dirty="0" smtClean="0"/>
              <a:t>Which transcript of a gene, canonical transcripts? Shouldn’t map to all splice variants as these would show up as ‘multi-mappers’.</a:t>
            </a:r>
          </a:p>
          <a:p>
            <a:r>
              <a:rPr lang="en-US" dirty="0" smtClean="0"/>
              <a:t>More so, a mapper will to its </a:t>
            </a:r>
            <a:r>
              <a:rPr lang="en-US" dirty="0" err="1" smtClean="0"/>
              <a:t>damndest</a:t>
            </a:r>
            <a:r>
              <a:rPr lang="en-US" dirty="0" smtClean="0"/>
              <a:t> to map every read, somewhere, provided the result meets its minimum requirements.</a:t>
            </a:r>
          </a:p>
          <a:p>
            <a:pPr lvl="1"/>
            <a:r>
              <a:rPr lang="en-US" dirty="0" smtClean="0"/>
              <a:t>Need to provide a mapper with all possible places the read could have arisen from, which is best represented by the genome. Otherwise you get </a:t>
            </a:r>
            <a:r>
              <a:rPr lang="en-US" dirty="0" err="1" smtClean="0"/>
              <a:t>mis</a:t>
            </a:r>
            <a:r>
              <a:rPr lang="en-US" dirty="0" smtClean="0"/>
              <a:t>-mapping because its close enough.</a:t>
            </a:r>
            <a:endParaRPr lang="en-US" dirty="0"/>
          </a:p>
        </p:txBody>
      </p:sp>
    </p:spTree>
    <p:extLst>
      <p:ext uri="{BB962C8B-B14F-4D97-AF65-F5344CB8AC3E}">
        <p14:creationId xmlns:p14="http://schemas.microsoft.com/office/powerpoint/2010/main" val="20440648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and Annotation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Genome sequence </a:t>
            </a:r>
            <a:r>
              <a:rPr lang="en-US" dirty="0" err="1" smtClean="0"/>
              <a:t>fasta</a:t>
            </a:r>
            <a:r>
              <a:rPr lang="en-US" dirty="0" smtClean="0"/>
              <a:t> files and annotation (</a:t>
            </a:r>
            <a:r>
              <a:rPr lang="en-US" dirty="0" err="1" smtClean="0"/>
              <a:t>gff</a:t>
            </a:r>
            <a:r>
              <a:rPr lang="en-US" dirty="0" smtClean="0"/>
              <a:t>, </a:t>
            </a:r>
            <a:r>
              <a:rPr lang="en-US" dirty="0" err="1" smtClean="0"/>
              <a:t>gtf</a:t>
            </a:r>
            <a:r>
              <a:rPr lang="en-US" dirty="0" smtClean="0"/>
              <a:t>) files go together! These should be identified at the beginning of analysis.</a:t>
            </a:r>
          </a:p>
          <a:p>
            <a:r>
              <a:rPr lang="en-US" dirty="0" smtClean="0"/>
              <a:t>Genome </a:t>
            </a:r>
            <a:r>
              <a:rPr lang="en-US" dirty="0" err="1" smtClean="0"/>
              <a:t>fasta</a:t>
            </a:r>
            <a:r>
              <a:rPr lang="en-US" dirty="0" smtClean="0"/>
              <a:t> files should include all primary chromosomes, unplaced sequences and un-localized sequences, as well as any organelles. Should bet contain any </a:t>
            </a:r>
            <a:r>
              <a:rPr lang="en-US" dirty="0" err="1" smtClean="0"/>
              <a:t>contigs</a:t>
            </a:r>
            <a:r>
              <a:rPr lang="en-US" dirty="0" smtClean="0"/>
              <a:t> that represent patches, or alternative haplotypes.</a:t>
            </a:r>
          </a:p>
          <a:p>
            <a:r>
              <a:rPr lang="en-US" dirty="0" smtClean="0"/>
              <a:t>If you expect contamination, or the presence of additional sequence/genome, add the sequence(s) to the genome </a:t>
            </a:r>
            <a:r>
              <a:rPr lang="en-US" dirty="0" err="1" smtClean="0"/>
              <a:t>fasta</a:t>
            </a:r>
            <a:r>
              <a:rPr lang="en-US" dirty="0" smtClean="0"/>
              <a:t> file.</a:t>
            </a:r>
          </a:p>
          <a:p>
            <a:r>
              <a:rPr lang="en-US" dirty="0" smtClean="0"/>
              <a:t>Annotation file should be GTF (preferred), and should be the most comprehensive you can find.</a:t>
            </a:r>
          </a:p>
          <a:p>
            <a:pPr lvl="1"/>
            <a:r>
              <a:rPr lang="en-US" dirty="0" smtClean="0"/>
              <a:t>Chromosome names in the GTF must match those in the </a:t>
            </a:r>
            <a:r>
              <a:rPr lang="en-US" dirty="0" err="1" smtClean="0"/>
              <a:t>fasta</a:t>
            </a:r>
            <a:r>
              <a:rPr lang="en-US" dirty="0" smtClean="0"/>
              <a:t> file (they don’t always do).</a:t>
            </a:r>
          </a:p>
          <a:p>
            <a:pPr lvl="1"/>
            <a:r>
              <a:rPr lang="en-US" dirty="0" smtClean="0"/>
              <a:t>Star recommends the </a:t>
            </a:r>
            <a:r>
              <a:rPr lang="en-US" dirty="0" err="1" smtClean="0"/>
              <a:t>Genecode</a:t>
            </a:r>
            <a:r>
              <a:rPr lang="en-US" dirty="0" smtClean="0"/>
              <a:t> annotations for mouse/human</a:t>
            </a:r>
            <a:endParaRPr lang="en-US" dirty="0"/>
          </a:p>
        </p:txBody>
      </p:sp>
    </p:spTree>
    <p:extLst>
      <p:ext uri="{BB962C8B-B14F-4D97-AF65-F5344CB8AC3E}">
        <p14:creationId xmlns:p14="http://schemas.microsoft.com/office/powerpoint/2010/main" val="232061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a:t>
            </a:r>
            <a:r>
              <a:rPr lang="en-US" sz="2400" b="1" dirty="0"/>
              <a:t>mission</a:t>
            </a:r>
            <a:r>
              <a:rPr lang="en-US" sz="2400" dirty="0"/>
              <a:t> of the Bioinformatics Core facility is to facilitate outstanding omics- scale research through these activities:</a:t>
            </a:r>
          </a:p>
        </p:txBody>
      </p:sp>
      <p:grpSp>
        <p:nvGrpSpPr>
          <p:cNvPr id="4" name="Group 3"/>
          <p:cNvGrpSpPr/>
          <p:nvPr/>
        </p:nvGrpSpPr>
        <p:grpSpPr>
          <a:xfrm>
            <a:off x="15242336" y="22213134"/>
            <a:ext cx="5701076" cy="2639303"/>
            <a:chOff x="35811593" y="7228114"/>
            <a:chExt cx="7600636" cy="3518702"/>
          </a:xfrm>
        </p:grpSpPr>
        <p:grpSp>
          <p:nvGrpSpPr>
            <p:cNvPr id="5" name="Group 4"/>
            <p:cNvGrpSpPr/>
            <p:nvPr/>
          </p:nvGrpSpPr>
          <p:grpSpPr>
            <a:xfrm>
              <a:off x="35843077" y="7228114"/>
              <a:ext cx="7569152" cy="458112"/>
              <a:chOff x="35843077" y="7228114"/>
              <a:chExt cx="6315322" cy="458112"/>
            </a:xfrm>
          </p:grpSpPr>
          <p:sp>
            <p:nvSpPr>
              <p:cNvPr id="8" name="TextBox 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9" name="TextBox 8"/>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 name="TextBox 5"/>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7" name="TextBox 6"/>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10" name="Group 9"/>
          <p:cNvGrpSpPr/>
          <p:nvPr/>
        </p:nvGrpSpPr>
        <p:grpSpPr>
          <a:xfrm>
            <a:off x="22253294" y="22213134"/>
            <a:ext cx="5721073" cy="2622204"/>
            <a:chOff x="35837121" y="13317819"/>
            <a:chExt cx="7627296" cy="3495905"/>
          </a:xfrm>
        </p:grpSpPr>
        <p:grpSp>
          <p:nvGrpSpPr>
            <p:cNvPr id="11" name="Group 10"/>
            <p:cNvGrpSpPr/>
            <p:nvPr/>
          </p:nvGrpSpPr>
          <p:grpSpPr>
            <a:xfrm>
              <a:off x="35895265" y="13317819"/>
              <a:ext cx="7569152" cy="458112"/>
              <a:chOff x="35843077" y="7228114"/>
              <a:chExt cx="6315322" cy="458112"/>
            </a:xfrm>
          </p:grpSpPr>
          <p:sp>
            <p:nvSpPr>
              <p:cNvPr id="14" name="TextBox 1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15" name="TextBox 14"/>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12" name="TextBox 11"/>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13" name="TextBox 12"/>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16" name="Group 15"/>
          <p:cNvGrpSpPr/>
          <p:nvPr/>
        </p:nvGrpSpPr>
        <p:grpSpPr>
          <a:xfrm>
            <a:off x="29227214" y="22213136"/>
            <a:ext cx="5735254" cy="2678500"/>
            <a:chOff x="36049537" y="18707397"/>
            <a:chExt cx="7646202" cy="3570958"/>
          </a:xfrm>
        </p:grpSpPr>
        <p:grpSp>
          <p:nvGrpSpPr>
            <p:cNvPr id="17" name="Group 16"/>
            <p:cNvGrpSpPr/>
            <p:nvPr/>
          </p:nvGrpSpPr>
          <p:grpSpPr>
            <a:xfrm>
              <a:off x="36049537" y="18707397"/>
              <a:ext cx="7631216" cy="458112"/>
              <a:chOff x="35791294" y="7228114"/>
              <a:chExt cx="6367105" cy="458112"/>
            </a:xfrm>
          </p:grpSpPr>
          <p:sp>
            <p:nvSpPr>
              <p:cNvPr id="20" name="TextBox 1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1" name="TextBox 20"/>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18" name="TextBox 17"/>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19" name="TextBox 18"/>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22" name="Group 21"/>
          <p:cNvGrpSpPr/>
          <p:nvPr/>
        </p:nvGrpSpPr>
        <p:grpSpPr>
          <a:xfrm>
            <a:off x="15356649" y="22327446"/>
            <a:ext cx="5701076" cy="2639303"/>
            <a:chOff x="35811593" y="7228114"/>
            <a:chExt cx="7600636" cy="3518702"/>
          </a:xfrm>
        </p:grpSpPr>
        <p:grpSp>
          <p:nvGrpSpPr>
            <p:cNvPr id="23" name="Group 22"/>
            <p:cNvGrpSpPr/>
            <p:nvPr/>
          </p:nvGrpSpPr>
          <p:grpSpPr>
            <a:xfrm>
              <a:off x="35843077" y="7228114"/>
              <a:ext cx="7569152" cy="458112"/>
              <a:chOff x="35843077" y="7228114"/>
              <a:chExt cx="6315322" cy="458112"/>
            </a:xfrm>
          </p:grpSpPr>
          <p:sp>
            <p:nvSpPr>
              <p:cNvPr id="26" name="TextBox 2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27" name="TextBox 26"/>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24" name="TextBox 23"/>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25" name="TextBox 24"/>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28" name="Group 27"/>
          <p:cNvGrpSpPr/>
          <p:nvPr/>
        </p:nvGrpSpPr>
        <p:grpSpPr>
          <a:xfrm>
            <a:off x="22367606" y="22327446"/>
            <a:ext cx="5721073" cy="2622204"/>
            <a:chOff x="35837121" y="13317819"/>
            <a:chExt cx="7627296" cy="3495905"/>
          </a:xfrm>
        </p:grpSpPr>
        <p:grpSp>
          <p:nvGrpSpPr>
            <p:cNvPr id="29" name="Group 28"/>
            <p:cNvGrpSpPr/>
            <p:nvPr/>
          </p:nvGrpSpPr>
          <p:grpSpPr>
            <a:xfrm>
              <a:off x="35895265" y="13317819"/>
              <a:ext cx="7569152" cy="458112"/>
              <a:chOff x="35843077" y="7228114"/>
              <a:chExt cx="6315322" cy="458112"/>
            </a:xfrm>
          </p:grpSpPr>
          <p:sp>
            <p:nvSpPr>
              <p:cNvPr id="32" name="TextBox 3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3" name="TextBox 32"/>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30" name="TextBox 29"/>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31" name="TextBox 30"/>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34" name="Group 33"/>
          <p:cNvGrpSpPr/>
          <p:nvPr/>
        </p:nvGrpSpPr>
        <p:grpSpPr>
          <a:xfrm>
            <a:off x="29341526" y="22327448"/>
            <a:ext cx="5735254" cy="2678500"/>
            <a:chOff x="36049537" y="18707397"/>
            <a:chExt cx="7646202" cy="3570958"/>
          </a:xfrm>
        </p:grpSpPr>
        <p:grpSp>
          <p:nvGrpSpPr>
            <p:cNvPr id="35" name="Group 34"/>
            <p:cNvGrpSpPr/>
            <p:nvPr/>
          </p:nvGrpSpPr>
          <p:grpSpPr>
            <a:xfrm>
              <a:off x="36049537" y="18707397"/>
              <a:ext cx="7631216" cy="458112"/>
              <a:chOff x="35791294" y="7228114"/>
              <a:chExt cx="6367105" cy="458112"/>
            </a:xfrm>
          </p:grpSpPr>
          <p:sp>
            <p:nvSpPr>
              <p:cNvPr id="38" name="TextBox 3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39" name="TextBox 38"/>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36" name="TextBox 35"/>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37" name="TextBox 36"/>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40" name="Group 39"/>
          <p:cNvGrpSpPr/>
          <p:nvPr/>
        </p:nvGrpSpPr>
        <p:grpSpPr>
          <a:xfrm>
            <a:off x="15470960" y="22441759"/>
            <a:ext cx="5701076" cy="2639303"/>
            <a:chOff x="35811593" y="7228114"/>
            <a:chExt cx="7600636" cy="3518702"/>
          </a:xfrm>
        </p:grpSpPr>
        <p:grpSp>
          <p:nvGrpSpPr>
            <p:cNvPr id="41" name="Group 40"/>
            <p:cNvGrpSpPr/>
            <p:nvPr/>
          </p:nvGrpSpPr>
          <p:grpSpPr>
            <a:xfrm>
              <a:off x="35843077" y="7228114"/>
              <a:ext cx="7569152" cy="458112"/>
              <a:chOff x="35843077" y="7228114"/>
              <a:chExt cx="6315322" cy="458112"/>
            </a:xfrm>
          </p:grpSpPr>
          <p:sp>
            <p:nvSpPr>
              <p:cNvPr id="44" name="TextBox 4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45" name="TextBox 44"/>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42" name="TextBox 41"/>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43" name="TextBox 42"/>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46" name="Group 45"/>
          <p:cNvGrpSpPr/>
          <p:nvPr/>
        </p:nvGrpSpPr>
        <p:grpSpPr>
          <a:xfrm>
            <a:off x="22481918" y="22441758"/>
            <a:ext cx="5721073" cy="2622204"/>
            <a:chOff x="35837121" y="13317819"/>
            <a:chExt cx="7627296" cy="3495905"/>
          </a:xfrm>
        </p:grpSpPr>
        <p:grpSp>
          <p:nvGrpSpPr>
            <p:cNvPr id="47" name="Group 46"/>
            <p:cNvGrpSpPr/>
            <p:nvPr/>
          </p:nvGrpSpPr>
          <p:grpSpPr>
            <a:xfrm>
              <a:off x="35895265" y="13317819"/>
              <a:ext cx="7569152" cy="458112"/>
              <a:chOff x="35843077" y="7228114"/>
              <a:chExt cx="6315322" cy="458112"/>
            </a:xfrm>
          </p:grpSpPr>
          <p:sp>
            <p:nvSpPr>
              <p:cNvPr id="50" name="TextBox 49"/>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1" name="TextBox 50"/>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48" name="TextBox 47"/>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49" name="TextBox 48"/>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52" name="Group 51"/>
          <p:cNvGrpSpPr/>
          <p:nvPr/>
        </p:nvGrpSpPr>
        <p:grpSpPr>
          <a:xfrm>
            <a:off x="29455838" y="22441760"/>
            <a:ext cx="5735254" cy="2678500"/>
            <a:chOff x="36049537" y="18707397"/>
            <a:chExt cx="7646202" cy="3570958"/>
          </a:xfrm>
        </p:grpSpPr>
        <p:grpSp>
          <p:nvGrpSpPr>
            <p:cNvPr id="53" name="Group 52"/>
            <p:cNvGrpSpPr/>
            <p:nvPr/>
          </p:nvGrpSpPr>
          <p:grpSpPr>
            <a:xfrm>
              <a:off x="36049537" y="18707397"/>
              <a:ext cx="7631216" cy="458112"/>
              <a:chOff x="35791294" y="7228114"/>
              <a:chExt cx="6367105" cy="458112"/>
            </a:xfrm>
          </p:grpSpPr>
          <p:sp>
            <p:nvSpPr>
              <p:cNvPr id="56" name="TextBox 55"/>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57" name="TextBox 56"/>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54" name="TextBox 53"/>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55" name="TextBox 54"/>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58" name="Group 57"/>
          <p:cNvGrpSpPr/>
          <p:nvPr/>
        </p:nvGrpSpPr>
        <p:grpSpPr>
          <a:xfrm>
            <a:off x="15585272" y="22556070"/>
            <a:ext cx="5701076" cy="2639303"/>
            <a:chOff x="35811593" y="7228114"/>
            <a:chExt cx="7600636" cy="3518702"/>
          </a:xfrm>
        </p:grpSpPr>
        <p:grpSp>
          <p:nvGrpSpPr>
            <p:cNvPr id="59" name="Group 58"/>
            <p:cNvGrpSpPr/>
            <p:nvPr/>
          </p:nvGrpSpPr>
          <p:grpSpPr>
            <a:xfrm>
              <a:off x="35843077" y="7228114"/>
              <a:ext cx="7569152" cy="458112"/>
              <a:chOff x="35843077" y="7228114"/>
              <a:chExt cx="6315322" cy="458112"/>
            </a:xfrm>
          </p:grpSpPr>
          <p:sp>
            <p:nvSpPr>
              <p:cNvPr id="62" name="TextBox 61"/>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3" name="TextBox 62"/>
              <p:cNvSpPr txBox="1"/>
              <p:nvPr/>
            </p:nvSpPr>
            <p:spPr>
              <a:xfrm>
                <a:off x="35886620" y="7228114"/>
                <a:ext cx="6262868" cy="458112"/>
              </a:xfrm>
              <a:prstGeom prst="rect">
                <a:avLst/>
              </a:prstGeom>
              <a:solidFill>
                <a:srgbClr val="002755"/>
              </a:solidFill>
            </p:spPr>
            <p:txBody>
              <a:bodyPr wrap="square" rtlCol="0">
                <a:spAutoFit/>
              </a:bodyPr>
              <a:lstStyle/>
              <a:p>
                <a:endParaRPr lang="en-US" sz="1633" dirty="0"/>
              </a:p>
            </p:txBody>
          </p:sp>
        </p:grpSp>
        <p:sp>
          <p:nvSpPr>
            <p:cNvPr id="60" name="TextBox 59"/>
            <p:cNvSpPr txBox="1"/>
            <p:nvPr/>
          </p:nvSpPr>
          <p:spPr>
            <a:xfrm>
              <a:off x="35811593" y="7375757"/>
              <a:ext cx="7589957" cy="1046501"/>
            </a:xfrm>
            <a:prstGeom prst="rect">
              <a:avLst/>
            </a:prstGeom>
            <a:noFill/>
          </p:spPr>
          <p:txBody>
            <a:bodyPr wrap="square" rtlCol="0">
              <a:spAutoFit/>
            </a:bodyPr>
            <a:lstStyle/>
            <a:p>
              <a:pPr algn="ctr"/>
              <a:r>
                <a:rPr lang="en-US" sz="4501" dirty="0">
                  <a:solidFill>
                    <a:schemeClr val="bg1"/>
                  </a:solidFill>
                </a:rPr>
                <a:t>Data Analysis</a:t>
              </a:r>
            </a:p>
          </p:txBody>
        </p:sp>
        <p:sp>
          <p:nvSpPr>
            <p:cNvPr id="61" name="TextBox 60"/>
            <p:cNvSpPr txBox="1"/>
            <p:nvPr/>
          </p:nvSpPr>
          <p:spPr>
            <a:xfrm>
              <a:off x="36060246" y="8961899"/>
              <a:ext cx="7210673" cy="1784917"/>
            </a:xfrm>
            <a:prstGeom prst="rect">
              <a:avLst/>
            </a:prstGeom>
            <a:noFill/>
          </p:spPr>
          <p:txBody>
            <a:bodyPr wrap="square" rtlCol="0">
              <a:spAutoFit/>
            </a:bodyPr>
            <a:lstStyle/>
            <a:p>
              <a:pPr algn="ctr"/>
              <a:r>
                <a:rPr lang="en-US" sz="2700" b="1" dirty="0">
                  <a:hlinkClick r:id="rId2"/>
                </a:rPr>
                <a:t>Intelligently analyzing data</a:t>
              </a:r>
              <a:r>
                <a:rPr lang="en-US" sz="2700" dirty="0"/>
                <a:t> from genomics, and other projects, to help drive research forward</a:t>
              </a:r>
            </a:p>
          </p:txBody>
        </p:sp>
      </p:grpSp>
      <p:grpSp>
        <p:nvGrpSpPr>
          <p:cNvPr id="64" name="Group 63"/>
          <p:cNvGrpSpPr/>
          <p:nvPr/>
        </p:nvGrpSpPr>
        <p:grpSpPr>
          <a:xfrm>
            <a:off x="22596230" y="22556070"/>
            <a:ext cx="5721073" cy="2622204"/>
            <a:chOff x="35837121" y="13317819"/>
            <a:chExt cx="7627296" cy="3495905"/>
          </a:xfrm>
        </p:grpSpPr>
        <p:grpSp>
          <p:nvGrpSpPr>
            <p:cNvPr id="65" name="Group 64"/>
            <p:cNvGrpSpPr/>
            <p:nvPr/>
          </p:nvGrpSpPr>
          <p:grpSpPr>
            <a:xfrm>
              <a:off x="35895265" y="13317819"/>
              <a:ext cx="7569152" cy="458112"/>
              <a:chOff x="35843077" y="7228114"/>
              <a:chExt cx="6315322" cy="458112"/>
            </a:xfrm>
          </p:grpSpPr>
          <p:sp>
            <p:nvSpPr>
              <p:cNvPr id="68" name="TextBox 67"/>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69" name="TextBox 68"/>
              <p:cNvSpPr txBox="1"/>
              <p:nvPr/>
            </p:nvSpPr>
            <p:spPr>
              <a:xfrm>
                <a:off x="35850289" y="7228114"/>
                <a:ext cx="6308110" cy="458112"/>
              </a:xfrm>
              <a:prstGeom prst="rect">
                <a:avLst/>
              </a:prstGeom>
              <a:solidFill>
                <a:srgbClr val="002755"/>
              </a:solidFill>
            </p:spPr>
            <p:txBody>
              <a:bodyPr wrap="square" rtlCol="0">
                <a:spAutoFit/>
              </a:bodyPr>
              <a:lstStyle/>
              <a:p>
                <a:endParaRPr lang="en-US" sz="1633" dirty="0"/>
              </a:p>
            </p:txBody>
          </p:sp>
        </p:grpSp>
        <p:sp>
          <p:nvSpPr>
            <p:cNvPr id="66" name="TextBox 65"/>
            <p:cNvSpPr txBox="1"/>
            <p:nvPr/>
          </p:nvSpPr>
          <p:spPr>
            <a:xfrm>
              <a:off x="35837121" y="13419587"/>
              <a:ext cx="7618648" cy="1046501"/>
            </a:xfrm>
            <a:prstGeom prst="rect">
              <a:avLst/>
            </a:prstGeom>
            <a:noFill/>
          </p:spPr>
          <p:txBody>
            <a:bodyPr wrap="square" rtlCol="0">
              <a:spAutoFit/>
            </a:bodyPr>
            <a:lstStyle/>
            <a:p>
              <a:pPr algn="ctr"/>
              <a:r>
                <a:rPr lang="en-US" sz="4501" dirty="0">
                  <a:solidFill>
                    <a:schemeClr val="bg1"/>
                  </a:solidFill>
                </a:rPr>
                <a:t>Research Computing</a:t>
              </a:r>
            </a:p>
          </p:txBody>
        </p:sp>
        <p:sp>
          <p:nvSpPr>
            <p:cNvPr id="67" name="TextBox 66"/>
            <p:cNvSpPr txBox="1"/>
            <p:nvPr/>
          </p:nvSpPr>
          <p:spPr>
            <a:xfrm>
              <a:off x="36104336" y="15028808"/>
              <a:ext cx="7210674" cy="1784916"/>
            </a:xfrm>
            <a:prstGeom prst="rect">
              <a:avLst/>
            </a:prstGeom>
            <a:noFill/>
          </p:spPr>
          <p:txBody>
            <a:bodyPr wrap="square" rtlCol="0">
              <a:spAutoFit/>
            </a:bodyPr>
            <a:lstStyle/>
            <a:p>
              <a:pPr algn="ctr"/>
              <a:r>
                <a:rPr lang="en-US" sz="2700" dirty="0"/>
                <a:t>Helping build </a:t>
              </a:r>
              <a:r>
                <a:rPr lang="en-US" sz="2700" b="1" dirty="0">
                  <a:hlinkClick r:id="rId3"/>
                </a:rPr>
                <a:t>high-performance software and hardware</a:t>
              </a:r>
              <a:r>
                <a:rPr lang="en-US" sz="2700" b="1" dirty="0"/>
                <a:t> </a:t>
              </a:r>
              <a:r>
                <a:rPr lang="en-US" sz="2700" dirty="0"/>
                <a:t>bioinformatics solutions</a:t>
              </a:r>
            </a:p>
          </p:txBody>
        </p:sp>
      </p:grpSp>
      <p:grpSp>
        <p:nvGrpSpPr>
          <p:cNvPr id="70" name="Group 69"/>
          <p:cNvGrpSpPr/>
          <p:nvPr/>
        </p:nvGrpSpPr>
        <p:grpSpPr>
          <a:xfrm>
            <a:off x="29570150" y="22556072"/>
            <a:ext cx="5735254" cy="2678500"/>
            <a:chOff x="36049537" y="18707397"/>
            <a:chExt cx="7646202" cy="3570958"/>
          </a:xfrm>
        </p:grpSpPr>
        <p:grpSp>
          <p:nvGrpSpPr>
            <p:cNvPr id="71" name="Group 70"/>
            <p:cNvGrpSpPr/>
            <p:nvPr/>
          </p:nvGrpSpPr>
          <p:grpSpPr>
            <a:xfrm>
              <a:off x="36049537" y="18707397"/>
              <a:ext cx="7631216" cy="458112"/>
              <a:chOff x="35791294" y="7228114"/>
              <a:chExt cx="6367105" cy="458112"/>
            </a:xfrm>
          </p:grpSpPr>
          <p:sp>
            <p:nvSpPr>
              <p:cNvPr id="74" name="TextBox 73"/>
              <p:cNvSpPr txBox="1"/>
              <p:nvPr/>
            </p:nvSpPr>
            <p:spPr>
              <a:xfrm>
                <a:off x="35843077" y="7228114"/>
                <a:ext cx="6315322" cy="458112"/>
              </a:xfrm>
              <a:prstGeom prst="rect">
                <a:avLst/>
              </a:prstGeom>
              <a:noFill/>
              <a:ln>
                <a:solidFill>
                  <a:srgbClr val="002755"/>
                </a:solidFill>
              </a:ln>
            </p:spPr>
            <p:txBody>
              <a:bodyPr wrap="square" rtlCol="0">
                <a:spAutoFit/>
              </a:bodyPr>
              <a:lstStyle/>
              <a:p>
                <a:endParaRPr lang="en-US" sz="1633" dirty="0"/>
              </a:p>
            </p:txBody>
          </p:sp>
          <p:sp>
            <p:nvSpPr>
              <p:cNvPr id="75" name="TextBox 74"/>
              <p:cNvSpPr txBox="1"/>
              <p:nvPr/>
            </p:nvSpPr>
            <p:spPr>
              <a:xfrm>
                <a:off x="35791294" y="7228114"/>
                <a:ext cx="6358194" cy="458112"/>
              </a:xfrm>
              <a:prstGeom prst="rect">
                <a:avLst/>
              </a:prstGeom>
              <a:solidFill>
                <a:srgbClr val="002755"/>
              </a:solidFill>
            </p:spPr>
            <p:txBody>
              <a:bodyPr wrap="square" rtlCol="0">
                <a:spAutoFit/>
              </a:bodyPr>
              <a:lstStyle/>
              <a:p>
                <a:endParaRPr lang="en-US" sz="1633" dirty="0"/>
              </a:p>
            </p:txBody>
          </p:sp>
        </p:grpSp>
        <p:sp>
          <p:nvSpPr>
            <p:cNvPr id="72" name="TextBox 71"/>
            <p:cNvSpPr txBox="1"/>
            <p:nvPr/>
          </p:nvSpPr>
          <p:spPr>
            <a:xfrm>
              <a:off x="36137266" y="18809165"/>
              <a:ext cx="7558473" cy="1046501"/>
            </a:xfrm>
            <a:prstGeom prst="rect">
              <a:avLst/>
            </a:prstGeom>
            <a:noFill/>
          </p:spPr>
          <p:txBody>
            <a:bodyPr wrap="square" rtlCol="0">
              <a:spAutoFit/>
            </a:bodyPr>
            <a:lstStyle/>
            <a:p>
              <a:pPr algn="ctr"/>
              <a:r>
                <a:rPr lang="en-US" sz="4501" dirty="0">
                  <a:solidFill>
                    <a:schemeClr val="bg1"/>
                  </a:solidFill>
                </a:rPr>
                <a:t>Training</a:t>
              </a:r>
            </a:p>
          </p:txBody>
        </p:sp>
        <p:sp>
          <p:nvSpPr>
            <p:cNvPr id="73" name="TextBox 72"/>
            <p:cNvSpPr txBox="1"/>
            <p:nvPr/>
          </p:nvSpPr>
          <p:spPr>
            <a:xfrm>
              <a:off x="36169648" y="20493439"/>
              <a:ext cx="7413338" cy="1784916"/>
            </a:xfrm>
            <a:prstGeom prst="rect">
              <a:avLst/>
            </a:prstGeom>
            <a:noFill/>
          </p:spPr>
          <p:txBody>
            <a:bodyPr wrap="square" rtlCol="0">
              <a:spAutoFit/>
            </a:bodyPr>
            <a:lstStyle/>
            <a:p>
              <a:pPr algn="ctr"/>
              <a:r>
                <a:rPr lang="en-US" sz="2700" dirty="0"/>
                <a:t>Providing </a:t>
              </a:r>
              <a:r>
                <a:rPr lang="en-US" sz="2700" b="1" dirty="0">
                  <a:hlinkClick r:id="rId4"/>
                </a:rPr>
                <a:t>acclaimed training workshops</a:t>
              </a:r>
              <a:r>
                <a:rPr lang="en-US" sz="2700" dirty="0"/>
                <a:t> that will equip people with in-demand bioinformatics skills</a:t>
              </a:r>
            </a:p>
          </p:txBody>
        </p:sp>
      </p:grpSp>
      <p:grpSp>
        <p:nvGrpSpPr>
          <p:cNvPr id="79" name="Group 78"/>
          <p:cNvGrpSpPr/>
          <p:nvPr/>
        </p:nvGrpSpPr>
        <p:grpSpPr>
          <a:xfrm>
            <a:off x="2954063" y="4884916"/>
            <a:ext cx="6836250" cy="350632"/>
            <a:chOff x="35848901" y="7228114"/>
            <a:chExt cx="6316345" cy="1260012"/>
          </a:xfrm>
        </p:grpSpPr>
        <p:sp>
          <p:nvSpPr>
            <p:cNvPr id="83" name="TextBox 82"/>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4" name="TextBox 93"/>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80" name="TextBox 79"/>
          <p:cNvSpPr txBox="1"/>
          <p:nvPr/>
        </p:nvSpPr>
        <p:spPr>
          <a:xfrm>
            <a:off x="2956290" y="4884917"/>
            <a:ext cx="6825499" cy="369332"/>
          </a:xfrm>
          <a:prstGeom prst="rect">
            <a:avLst/>
          </a:prstGeom>
          <a:noFill/>
        </p:spPr>
        <p:txBody>
          <a:bodyPr wrap="square" rtlCol="0">
            <a:spAutoFit/>
          </a:bodyPr>
          <a:lstStyle/>
          <a:p>
            <a:pPr algn="ctr"/>
            <a:r>
              <a:rPr lang="en-US" dirty="0">
                <a:solidFill>
                  <a:schemeClr val="bg1"/>
                </a:solidFill>
              </a:rPr>
              <a:t>Training</a:t>
            </a:r>
          </a:p>
        </p:txBody>
      </p:sp>
      <p:grpSp>
        <p:nvGrpSpPr>
          <p:cNvPr id="95" name="Group 94"/>
          <p:cNvGrpSpPr/>
          <p:nvPr/>
        </p:nvGrpSpPr>
        <p:grpSpPr>
          <a:xfrm>
            <a:off x="2937191" y="2046455"/>
            <a:ext cx="6836250" cy="350632"/>
            <a:chOff x="35848901" y="7228114"/>
            <a:chExt cx="6316345" cy="1260012"/>
          </a:xfrm>
        </p:grpSpPr>
        <p:sp>
          <p:nvSpPr>
            <p:cNvPr id="96" name="TextBox 95"/>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97" name="TextBox 96"/>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98" name="TextBox 97"/>
          <p:cNvSpPr txBox="1"/>
          <p:nvPr/>
        </p:nvSpPr>
        <p:spPr>
          <a:xfrm>
            <a:off x="2939417" y="2046456"/>
            <a:ext cx="6825499" cy="369332"/>
          </a:xfrm>
          <a:prstGeom prst="rect">
            <a:avLst/>
          </a:prstGeom>
          <a:noFill/>
        </p:spPr>
        <p:txBody>
          <a:bodyPr wrap="square" rtlCol="0">
            <a:spAutoFit/>
          </a:bodyPr>
          <a:lstStyle/>
          <a:p>
            <a:pPr algn="ctr"/>
            <a:r>
              <a:rPr lang="en-US" dirty="0">
                <a:solidFill>
                  <a:schemeClr val="bg1"/>
                </a:solidFill>
              </a:rPr>
              <a:t>Data Analysis</a:t>
            </a:r>
          </a:p>
        </p:txBody>
      </p:sp>
      <p:grpSp>
        <p:nvGrpSpPr>
          <p:cNvPr id="99" name="Group 98"/>
          <p:cNvGrpSpPr/>
          <p:nvPr/>
        </p:nvGrpSpPr>
        <p:grpSpPr>
          <a:xfrm>
            <a:off x="2934965" y="3571499"/>
            <a:ext cx="6836250" cy="350632"/>
            <a:chOff x="35848901" y="7228114"/>
            <a:chExt cx="6316345" cy="1260012"/>
          </a:xfrm>
        </p:grpSpPr>
        <p:sp>
          <p:nvSpPr>
            <p:cNvPr id="100" name="TextBox 99"/>
            <p:cNvSpPr txBox="1"/>
            <p:nvPr/>
          </p:nvSpPr>
          <p:spPr>
            <a:xfrm>
              <a:off x="35848901" y="7228114"/>
              <a:ext cx="6300756" cy="1234814"/>
            </a:xfrm>
            <a:prstGeom prst="rect">
              <a:avLst/>
            </a:prstGeom>
            <a:solidFill>
              <a:srgbClr val="002755"/>
            </a:solidFill>
          </p:spPr>
          <p:txBody>
            <a:bodyPr wrap="square" rtlCol="0">
              <a:spAutoFit/>
            </a:bodyPr>
            <a:lstStyle/>
            <a:p>
              <a:endParaRPr lang="en-US" sz="1633" dirty="0"/>
            </a:p>
          </p:txBody>
        </p:sp>
        <p:sp>
          <p:nvSpPr>
            <p:cNvPr id="101" name="TextBox 100"/>
            <p:cNvSpPr txBox="1"/>
            <p:nvPr/>
          </p:nvSpPr>
          <p:spPr>
            <a:xfrm>
              <a:off x="35864490" y="7253312"/>
              <a:ext cx="6300756" cy="1234814"/>
            </a:xfrm>
            <a:prstGeom prst="rect">
              <a:avLst/>
            </a:prstGeom>
            <a:solidFill>
              <a:srgbClr val="002755"/>
            </a:solidFill>
          </p:spPr>
          <p:txBody>
            <a:bodyPr wrap="square" rtlCol="0">
              <a:spAutoFit/>
            </a:bodyPr>
            <a:lstStyle/>
            <a:p>
              <a:endParaRPr lang="en-US" sz="1633" dirty="0"/>
            </a:p>
          </p:txBody>
        </p:sp>
      </p:grpSp>
      <p:sp>
        <p:nvSpPr>
          <p:cNvPr id="102" name="TextBox 101"/>
          <p:cNvSpPr txBox="1"/>
          <p:nvPr/>
        </p:nvSpPr>
        <p:spPr>
          <a:xfrm>
            <a:off x="2937191" y="3571499"/>
            <a:ext cx="6825499" cy="369332"/>
          </a:xfrm>
          <a:prstGeom prst="rect">
            <a:avLst/>
          </a:prstGeom>
          <a:noFill/>
        </p:spPr>
        <p:txBody>
          <a:bodyPr wrap="square" rtlCol="0">
            <a:spAutoFit/>
          </a:bodyPr>
          <a:lstStyle/>
          <a:p>
            <a:pPr algn="ctr"/>
            <a:r>
              <a:rPr lang="en-US" dirty="0">
                <a:solidFill>
                  <a:schemeClr val="bg1"/>
                </a:solidFill>
              </a:rPr>
              <a:t>Research Computing</a:t>
            </a:r>
          </a:p>
        </p:txBody>
      </p:sp>
      <p:sp>
        <p:nvSpPr>
          <p:cNvPr id="3" name="TextBox 2"/>
          <p:cNvSpPr txBox="1"/>
          <p:nvPr/>
        </p:nvSpPr>
        <p:spPr>
          <a:xfrm>
            <a:off x="2951836" y="2461218"/>
            <a:ext cx="6819379" cy="846194"/>
          </a:xfrm>
          <a:prstGeom prst="rect">
            <a:avLst/>
          </a:prstGeom>
          <a:noFill/>
        </p:spPr>
        <p:txBody>
          <a:bodyPr wrap="square" rtlCol="0">
            <a:spAutoFit/>
          </a:bodyPr>
          <a:lstStyle/>
          <a:p>
            <a:r>
              <a:rPr lang="en-US" sz="1633" dirty="0"/>
              <a:t>The Bioinformatics Core promotes experimental design, advanced computation and informatics analysis of </a:t>
            </a:r>
            <a:r>
              <a:rPr lang="en-US" sz="1633" dirty="0" err="1"/>
              <a:t>omics</a:t>
            </a:r>
            <a:r>
              <a:rPr lang="en-US" sz="1633" dirty="0"/>
              <a:t> scale datasets that drives research forward.</a:t>
            </a:r>
          </a:p>
        </p:txBody>
      </p:sp>
      <p:sp>
        <p:nvSpPr>
          <p:cNvPr id="103" name="TextBox 102"/>
          <p:cNvSpPr txBox="1"/>
          <p:nvPr/>
        </p:nvSpPr>
        <p:spPr>
          <a:xfrm>
            <a:off x="2934964" y="4052958"/>
            <a:ext cx="6819379" cy="594906"/>
          </a:xfrm>
          <a:prstGeom prst="rect">
            <a:avLst/>
          </a:prstGeom>
          <a:noFill/>
        </p:spPr>
        <p:txBody>
          <a:bodyPr wrap="square" rtlCol="0">
            <a:spAutoFit/>
          </a:bodyPr>
          <a:lstStyle/>
          <a:p>
            <a:r>
              <a:rPr lang="en-US" sz="1633" dirty="0"/>
              <a:t>Maintain and make available high-performance computing hardware and software necessary for todays data-intensive bioinformatic analyses.</a:t>
            </a:r>
          </a:p>
        </p:txBody>
      </p:sp>
      <p:sp>
        <p:nvSpPr>
          <p:cNvPr id="104" name="TextBox 103"/>
          <p:cNvSpPr txBox="1"/>
          <p:nvPr/>
        </p:nvSpPr>
        <p:spPr>
          <a:xfrm>
            <a:off x="2970934" y="5340036"/>
            <a:ext cx="6819379" cy="846194"/>
          </a:xfrm>
          <a:prstGeom prst="rect">
            <a:avLst/>
          </a:prstGeom>
          <a:noFill/>
        </p:spPr>
        <p:txBody>
          <a:bodyPr wrap="square" rtlCol="0">
            <a:spAutoFit/>
          </a:bodyPr>
          <a:lstStyle/>
          <a:p>
            <a:r>
              <a:rPr lang="en-US" sz="1633"/>
              <a:t>The Core helps to educate the next generation of bioinformaticians through highly acclaimed training workshops, seminars and through direct participation in research activities.</a:t>
            </a:r>
          </a:p>
        </p:txBody>
      </p:sp>
    </p:spTree>
    <p:extLst>
      <p:ext uri="{BB962C8B-B14F-4D97-AF65-F5344CB8AC3E}">
        <p14:creationId xmlns:p14="http://schemas.microsoft.com/office/powerpoint/2010/main" val="1120027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a </a:t>
            </a:r>
            <a:r>
              <a:rPr lang="en-US" dirty="0" err="1" smtClean="0"/>
              <a:t>sam</a:t>
            </a:r>
            <a:r>
              <a:rPr lang="en-US" dirty="0" smtClean="0"/>
              <a:t> file for counting and stats</a:t>
            </a:r>
            <a:endParaRPr lang="en-US" dirty="0"/>
          </a:p>
        </p:txBody>
      </p:sp>
      <p:sp>
        <p:nvSpPr>
          <p:cNvPr id="3" name="Content Placeholder 2"/>
          <p:cNvSpPr>
            <a:spLocks noGrp="1"/>
          </p:cNvSpPr>
          <p:nvPr>
            <p:ph idx="1"/>
          </p:nvPr>
        </p:nvSpPr>
        <p:spPr/>
        <p:txBody>
          <a:bodyPr/>
          <a:lstStyle/>
          <a:p>
            <a:r>
              <a:rPr lang="en-US" dirty="0" err="1" smtClean="0"/>
              <a:t>Samtools</a:t>
            </a:r>
            <a:r>
              <a:rPr lang="en-US" dirty="0" smtClean="0"/>
              <a:t> is used to manipulate mapping files for counting, common steps include:</a:t>
            </a:r>
          </a:p>
          <a:p>
            <a:pPr lvl="1"/>
            <a:r>
              <a:rPr lang="en-US" dirty="0" err="1"/>
              <a:t>s</a:t>
            </a:r>
            <a:r>
              <a:rPr lang="en-US" dirty="0" err="1" smtClean="0"/>
              <a:t>amtools</a:t>
            </a:r>
            <a:r>
              <a:rPr lang="en-US" dirty="0" smtClean="0"/>
              <a:t> view [to convert from </a:t>
            </a:r>
            <a:r>
              <a:rPr lang="en-US" dirty="0" err="1" smtClean="0"/>
              <a:t>sam</a:t>
            </a:r>
            <a:r>
              <a:rPr lang="en-US" dirty="0"/>
              <a:t> </a:t>
            </a:r>
            <a:r>
              <a:rPr lang="en-US" dirty="0" smtClean="0"/>
              <a:t>to bam]</a:t>
            </a:r>
          </a:p>
          <a:p>
            <a:pPr lvl="1"/>
            <a:r>
              <a:rPr lang="en-US" dirty="0" err="1" smtClean="0"/>
              <a:t>samtools</a:t>
            </a:r>
            <a:r>
              <a:rPr lang="en-US" dirty="0" smtClean="0"/>
              <a:t> sort [possibly by read and not by position]</a:t>
            </a:r>
          </a:p>
          <a:p>
            <a:pPr lvl="1"/>
            <a:r>
              <a:rPr lang="en-US" dirty="0" err="1"/>
              <a:t>s</a:t>
            </a:r>
            <a:r>
              <a:rPr lang="en-US" dirty="0" err="1" smtClean="0"/>
              <a:t>amtools</a:t>
            </a:r>
            <a:r>
              <a:rPr lang="en-US" dirty="0" smtClean="0"/>
              <a:t> index</a:t>
            </a:r>
          </a:p>
          <a:p>
            <a:pPr lvl="1"/>
            <a:r>
              <a:rPr lang="en-US" dirty="0" err="1"/>
              <a:t>s</a:t>
            </a:r>
            <a:r>
              <a:rPr lang="en-US" dirty="0" err="1" smtClean="0"/>
              <a:t>amtools</a:t>
            </a:r>
            <a:r>
              <a:rPr lang="en-US" dirty="0" smtClean="0"/>
              <a:t> </a:t>
            </a:r>
            <a:r>
              <a:rPr lang="en-US" dirty="0" err="1" smtClean="0"/>
              <a:t>idxstats</a:t>
            </a:r>
            <a:endParaRPr lang="en-US" dirty="0" smtClean="0"/>
          </a:p>
          <a:p>
            <a:pPr lvl="1"/>
            <a:r>
              <a:rPr lang="en-US" dirty="0" err="1" smtClean="0"/>
              <a:t>samtools</a:t>
            </a:r>
            <a:r>
              <a:rPr lang="en-US" dirty="0" smtClean="0"/>
              <a:t> </a:t>
            </a:r>
            <a:r>
              <a:rPr lang="en-US" dirty="0" err="1" smtClean="0"/>
              <a:t>flagstat</a:t>
            </a:r>
            <a:endParaRPr lang="en-US" dirty="0" smtClean="0"/>
          </a:p>
          <a:p>
            <a:pPr lvl="1"/>
            <a:r>
              <a:rPr lang="en-US" dirty="0" err="1"/>
              <a:t>s</a:t>
            </a:r>
            <a:r>
              <a:rPr lang="en-US" dirty="0" err="1" smtClean="0"/>
              <a:t>amtools</a:t>
            </a:r>
            <a:r>
              <a:rPr lang="en-US" dirty="0" smtClean="0"/>
              <a:t> stats</a:t>
            </a:r>
          </a:p>
          <a:p>
            <a:pPr lvl="1"/>
            <a:endParaRPr lang="en-US" dirty="0"/>
          </a:p>
          <a:p>
            <a:r>
              <a:rPr lang="en-US" dirty="0" smtClean="0"/>
              <a:t>Check with the counting application as to its </a:t>
            </a:r>
            <a:r>
              <a:rPr lang="en-US" smtClean="0"/>
              <a:t>input requirements. </a:t>
            </a:r>
            <a:endParaRPr lang="en-US" dirty="0" smtClean="0"/>
          </a:p>
        </p:txBody>
      </p:sp>
    </p:spTree>
    <p:extLst>
      <p:ext uri="{BB962C8B-B14F-4D97-AF65-F5344CB8AC3E}">
        <p14:creationId xmlns:p14="http://schemas.microsoft.com/office/powerpoint/2010/main" val="13417657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QA/QC</a:t>
            </a:r>
            <a:endParaRPr lang="en-US" dirty="0"/>
          </a:p>
        </p:txBody>
      </p:sp>
      <p:sp>
        <p:nvSpPr>
          <p:cNvPr id="2" name="Content Placeholder 1"/>
          <p:cNvSpPr>
            <a:spLocks noGrp="1"/>
          </p:cNvSpPr>
          <p:nvPr>
            <p:ph idx="1"/>
          </p:nvPr>
        </p:nvSpPr>
        <p:spPr/>
        <p:txBody>
          <a:bodyPr>
            <a:normAutofit/>
          </a:bodyPr>
          <a:lstStyle/>
          <a:p>
            <a:r>
              <a:rPr lang="en-US" dirty="0" smtClean="0"/>
              <a:t>Mapper produce summary statistics, view the summary report (in a text editor) and compare across samples.</a:t>
            </a:r>
          </a:p>
          <a:p>
            <a:pPr lvl="1"/>
            <a:r>
              <a:rPr lang="en-US" dirty="0" smtClean="0"/>
              <a:t>Other additional summary statistics can be produced with:</a:t>
            </a:r>
          </a:p>
          <a:p>
            <a:pPr marL="457200" lvl="1" indent="0">
              <a:buNone/>
            </a:pPr>
            <a:r>
              <a:rPr lang="en-US" dirty="0" err="1"/>
              <a:t>s</a:t>
            </a:r>
            <a:r>
              <a:rPr lang="en-US" dirty="0" err="1" smtClean="0"/>
              <a:t>amtools</a:t>
            </a:r>
            <a:r>
              <a:rPr lang="en-US" dirty="0" smtClean="0"/>
              <a:t> </a:t>
            </a:r>
            <a:r>
              <a:rPr lang="en-US" dirty="0" err="1" smtClean="0"/>
              <a:t>flagstat</a:t>
            </a:r>
            <a:endParaRPr lang="en-US" dirty="0" smtClean="0"/>
          </a:p>
          <a:p>
            <a:pPr marL="457200" lvl="1" indent="0">
              <a:buNone/>
            </a:pPr>
            <a:r>
              <a:rPr lang="en-US" dirty="0" err="1"/>
              <a:t>s</a:t>
            </a:r>
            <a:r>
              <a:rPr lang="en-US" dirty="0" err="1" smtClean="0"/>
              <a:t>amtools</a:t>
            </a:r>
            <a:r>
              <a:rPr lang="en-US" dirty="0" smtClean="0"/>
              <a:t> </a:t>
            </a:r>
            <a:r>
              <a:rPr lang="en-US" dirty="0" err="1" smtClean="0"/>
              <a:t>idxstats</a:t>
            </a:r>
            <a:endParaRPr lang="en-US" dirty="0" smtClean="0"/>
          </a:p>
          <a:p>
            <a:pPr marL="457200" lvl="1" indent="0">
              <a:buNone/>
            </a:pPr>
            <a:r>
              <a:rPr lang="en-US" dirty="0" err="1"/>
              <a:t>s</a:t>
            </a:r>
            <a:r>
              <a:rPr lang="en-US" dirty="0" err="1" smtClean="0"/>
              <a:t>amtools</a:t>
            </a:r>
            <a:r>
              <a:rPr lang="en-US" dirty="0" smtClean="0"/>
              <a:t> stats</a:t>
            </a:r>
          </a:p>
          <a:p>
            <a:r>
              <a:rPr lang="en-US" dirty="0" smtClean="0"/>
              <a:t>Produce a multi-dimensional scaling (MDS) plots of the summary files, the purpose is to look for patterns in the plot that are non-random, and may be influenced by technical artifacts</a:t>
            </a:r>
          </a:p>
        </p:txBody>
      </p:sp>
    </p:spTree>
    <p:extLst>
      <p:ext uri="{BB962C8B-B14F-4D97-AF65-F5344CB8AC3E}">
        <p14:creationId xmlns:p14="http://schemas.microsoft.com/office/powerpoint/2010/main" val="3317377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Gene Abundance</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17184807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Counting as a measure of expression</a:t>
            </a:r>
            <a:endParaRPr lang="en-US" dirty="0"/>
          </a:p>
        </p:txBody>
      </p:sp>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smtClean="0"/>
              <a:t>Mapping </a:t>
            </a:r>
            <a:r>
              <a:rPr lang="en-US" dirty="0" smtClean="0"/>
              <a:t>quality</a:t>
            </a:r>
          </a:p>
          <a:p>
            <a:pPr lvl="1"/>
            <a:r>
              <a:rPr lang="en-US" dirty="0" smtClean="0"/>
              <a:t>Map-ability </a:t>
            </a:r>
            <a:r>
              <a:rPr lang="en-US" dirty="0"/>
              <a:t>(</a:t>
            </a:r>
            <a:r>
              <a:rPr lang="en-US" dirty="0" smtClean="0"/>
              <a:t>uniqueness), the read is not ambiguous</a:t>
            </a:r>
            <a:endParaRPr lang="en-US" dirty="0"/>
          </a:p>
          <a:p>
            <a:endParaRPr lang="en-US" dirty="0"/>
          </a:p>
        </p:txBody>
      </p:sp>
    </p:spTree>
    <p:extLst>
      <p:ext uri="{BB962C8B-B14F-4D97-AF65-F5344CB8AC3E}">
        <p14:creationId xmlns:p14="http://schemas.microsoft.com/office/powerpoint/2010/main" val="10042772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normAutofit fontScale="92500" lnSpcReduction="10000"/>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18132883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Htseq</a:t>
            </a:r>
            <a:r>
              <a:rPr lang="en-US" dirty="0" smtClean="0"/>
              <a:t>-count (and STAR)</a:t>
            </a:r>
            <a:endParaRPr lang="en-US" dirty="0"/>
          </a:p>
        </p:txBody>
      </p:sp>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3827" y="1825625"/>
            <a:ext cx="4844346" cy="4351338"/>
          </a:xfrm>
        </p:spPr>
      </p:pic>
    </p:spTree>
    <p:extLst>
      <p:ext uri="{BB962C8B-B14F-4D97-AF65-F5344CB8AC3E}">
        <p14:creationId xmlns:p14="http://schemas.microsoft.com/office/powerpoint/2010/main" val="9973848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genes </a:t>
            </a:r>
            <a:r>
              <a:rPr lang="mr-IN" dirty="0" smtClean="0"/>
              <a:t>–</a:t>
            </a:r>
            <a:r>
              <a:rPr lang="en-US" dirty="0" smtClean="0"/>
              <a:t> STAR	</a:t>
            </a:r>
            <a:endParaRPr lang="en-US" dirty="0"/>
          </a:p>
        </p:txBody>
      </p:sp>
      <p:sp>
        <p:nvSpPr>
          <p:cNvPr id="3" name="Content Placeholder 2"/>
          <p:cNvSpPr>
            <a:spLocks noGrp="1"/>
          </p:cNvSpPr>
          <p:nvPr>
            <p:ph idx="1"/>
          </p:nvPr>
        </p:nvSpPr>
        <p:spPr/>
        <p:txBody>
          <a:bodyPr/>
          <a:lstStyle/>
          <a:p>
            <a:r>
              <a:rPr lang="en-US" dirty="0" smtClean="0"/>
              <a:t>Counts coincide with </a:t>
            </a:r>
            <a:r>
              <a:rPr lang="en-US" dirty="0" err="1" smtClean="0"/>
              <a:t>HTSseq</a:t>
            </a:r>
            <a:r>
              <a:rPr lang="en-US" dirty="0" smtClean="0"/>
              <a:t>-counts under default parameters (union and test all orientations). Need to specify GTF file at genome generation step or during mapping.</a:t>
            </a:r>
          </a:p>
          <a:p>
            <a:r>
              <a:rPr lang="en-US" dirty="0" smtClean="0"/>
              <a:t>Output, 4 columns</a:t>
            </a:r>
          </a:p>
          <a:p>
            <a:pPr lvl="1"/>
            <a:r>
              <a:rPr lang="en-US" dirty="0" err="1" smtClean="0"/>
              <a:t>GeneID</a:t>
            </a:r>
            <a:endParaRPr lang="en-US" dirty="0" smtClean="0"/>
          </a:p>
          <a:p>
            <a:pPr lvl="1"/>
            <a:r>
              <a:rPr lang="en-US" dirty="0" smtClean="0"/>
              <a:t>Counts for </a:t>
            </a:r>
            <a:r>
              <a:rPr lang="en-US" dirty="0" err="1" smtClean="0"/>
              <a:t>unstranded</a:t>
            </a:r>
            <a:endParaRPr lang="en-US" dirty="0" smtClean="0"/>
          </a:p>
          <a:p>
            <a:pPr lvl="1"/>
            <a:r>
              <a:rPr lang="en-US" dirty="0" smtClean="0"/>
              <a:t>Counts for first read strand</a:t>
            </a:r>
          </a:p>
          <a:p>
            <a:pPr lvl="1"/>
            <a:r>
              <a:rPr lang="en-US" dirty="0" smtClean="0"/>
              <a:t>Counts for second read strand</a:t>
            </a:r>
          </a:p>
          <a:p>
            <a:r>
              <a:rPr lang="en-US" dirty="0" smtClean="0"/>
              <a:t>Chose the column that makes sense and generate a matrix table, columns are samples, rows are genes.</a:t>
            </a:r>
          </a:p>
        </p:txBody>
      </p:sp>
    </p:spTree>
    <p:extLst>
      <p:ext uri="{BB962C8B-B14F-4D97-AF65-F5344CB8AC3E}">
        <p14:creationId xmlns:p14="http://schemas.microsoft.com/office/powerpoint/2010/main" val="768831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QA/QC</a:t>
            </a:r>
            <a:endParaRPr lang="en-US" dirty="0"/>
          </a:p>
        </p:txBody>
      </p:sp>
      <p:sp>
        <p:nvSpPr>
          <p:cNvPr id="2" name="Content Placeholder 1"/>
          <p:cNvSpPr>
            <a:spLocks noGrp="1"/>
          </p:cNvSpPr>
          <p:nvPr>
            <p:ph idx="1"/>
          </p:nvPr>
        </p:nvSpPr>
        <p:spPr/>
        <p:txBody>
          <a:bodyPr>
            <a:normAutofit lnSpcReduction="10000"/>
          </a:bodyPr>
          <a:lstStyle/>
          <a:p>
            <a:r>
              <a:rPr lang="en-US" dirty="0" smtClean="0"/>
              <a:t>View summary report (in a text editor)</a:t>
            </a:r>
            <a:endParaRPr lang="en-US" dirty="0"/>
          </a:p>
          <a:p>
            <a:r>
              <a:rPr lang="en-US" dirty="0" smtClean="0"/>
              <a:t>Produce a multi-dimensional scaling (MDS) plots of the </a:t>
            </a:r>
            <a:r>
              <a:rPr lang="en-US" dirty="0"/>
              <a:t>s</a:t>
            </a:r>
            <a:r>
              <a:rPr lang="en-US" dirty="0" smtClean="0"/>
              <a:t>ummary files, the purpose is to look for patterns in the plot that are non-random, and may be influenced by technical means</a:t>
            </a:r>
            <a:r>
              <a:rPr lang="en-US" dirty="0" smtClean="0"/>
              <a:t>.</a:t>
            </a:r>
          </a:p>
          <a:p>
            <a:r>
              <a:rPr lang="en-US" dirty="0" smtClean="0"/>
              <a:t>Statistics such as:</a:t>
            </a:r>
          </a:p>
          <a:p>
            <a:pPr lvl="1"/>
            <a:r>
              <a:rPr lang="en-US" dirty="0" smtClean="0"/>
              <a:t>% multi-mapped reads</a:t>
            </a:r>
          </a:p>
          <a:p>
            <a:pPr lvl="1"/>
            <a:r>
              <a:rPr lang="en-US" dirty="0" smtClean="0"/>
              <a:t>% Uniquely mapped reads</a:t>
            </a:r>
          </a:p>
          <a:p>
            <a:pPr lvl="1"/>
            <a:r>
              <a:rPr lang="en-US" dirty="0" smtClean="0"/>
              <a:t>Splice sites</a:t>
            </a:r>
          </a:p>
          <a:p>
            <a:pPr lvl="1"/>
            <a:r>
              <a:rPr lang="en-US" dirty="0" smtClean="0"/>
              <a:t>Unmapped</a:t>
            </a:r>
          </a:p>
          <a:p>
            <a:pPr lvl="1"/>
            <a:r>
              <a:rPr lang="en-US" dirty="0" smtClean="0"/>
              <a:t>Chimeric</a:t>
            </a:r>
          </a:p>
          <a:p>
            <a:pPr lvl="1"/>
            <a:r>
              <a:rPr lang="en-US" dirty="0" smtClean="0"/>
              <a:t>Etc.</a:t>
            </a:r>
            <a:endParaRPr lang="en-US" dirty="0" smtClean="0"/>
          </a:p>
        </p:txBody>
      </p:sp>
    </p:spTree>
    <p:extLst>
      <p:ext uri="{BB962C8B-B14F-4D97-AF65-F5344CB8AC3E}">
        <p14:creationId xmlns:p14="http://schemas.microsoft.com/office/powerpoint/2010/main" val="19379813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Analysis</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20132235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Differential Expression Analysis</a:t>
            </a:r>
            <a:endParaRPr lang="en-US" dirty="0"/>
          </a:p>
        </p:txBody>
      </p:sp>
      <p:sp>
        <p:nvSpPr>
          <p:cNvPr id="2" name="Content Placeholder 1"/>
          <p:cNvSpPr>
            <a:spLocks noGrp="1"/>
          </p:cNvSpPr>
          <p:nvPr>
            <p:ph idx="1"/>
          </p:nvPr>
        </p:nvSpPr>
        <p:spPr>
          <a:xfrm>
            <a:off x="1035424" y="1719072"/>
            <a:ext cx="10112188" cy="4751245"/>
          </a:xfrm>
        </p:spPr>
        <p:txBody>
          <a:bodyPr>
            <a:normAutofit fontScale="92500" lnSpcReduction="10000"/>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a:t>http://</a:t>
            </a:r>
            <a:r>
              <a:rPr lang="en-US" sz="1600" dirty="0" err="1"/>
              <a:t>bioconductor.org</a:t>
            </a:r>
            <a:r>
              <a:rPr lang="en-US" sz="1600" dirty="0"/>
              <a:t>/packages/release/BiocViews.html#___</a:t>
            </a:r>
            <a:r>
              <a:rPr lang="en-US" sz="1600" dirty="0" err="1"/>
              <a:t>RNASeq</a:t>
            </a:r>
            <a:endParaRPr lang="en-US" sz="1600" dirty="0"/>
          </a:p>
        </p:txBody>
      </p:sp>
    </p:spTree>
    <p:extLst>
      <p:ext uri="{BB962C8B-B14F-4D97-AF65-F5344CB8AC3E}">
        <p14:creationId xmlns:p14="http://schemas.microsoft.com/office/powerpoint/2010/main" val="628818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UC Davis Bioinformatics Core in the Genome Center</a:t>
            </a:r>
            <a:endParaRPr lang="en-US" sz="3600" dirty="0"/>
          </a:p>
        </p:txBody>
      </p:sp>
      <p:pic>
        <p:nvPicPr>
          <p:cNvPr id="5" name="Picture 4" descr="Biocore_structure.png"/>
          <p:cNvPicPr/>
          <p:nvPr/>
        </p:nvPicPr>
        <p:blipFill>
          <a:blip r:embed="rId2">
            <a:extLst>
              <a:ext uri="{28A0092B-C50C-407E-A947-70E740481C1C}">
                <a14:useLocalDpi xmlns:a14="http://schemas.microsoft.com/office/drawing/2010/main" val="0"/>
              </a:ext>
            </a:extLst>
          </a:blip>
          <a:srcRect/>
          <a:stretch>
            <a:fillRect/>
          </a:stretch>
        </p:blipFill>
        <p:spPr bwMode="auto">
          <a:xfrm>
            <a:off x="4574834" y="1690688"/>
            <a:ext cx="6778966" cy="4633624"/>
          </a:xfrm>
          <a:prstGeom prst="rect">
            <a:avLst/>
          </a:prstGeom>
          <a:noFill/>
          <a:ln>
            <a:noFill/>
          </a:ln>
        </p:spPr>
      </p:pic>
      <p:sp>
        <p:nvSpPr>
          <p:cNvPr id="3" name="Rectangle 2"/>
          <p:cNvSpPr/>
          <p:nvPr/>
        </p:nvSpPr>
        <p:spPr>
          <a:xfrm>
            <a:off x="5130652" y="4969835"/>
            <a:ext cx="2488019" cy="3402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29409" y="1690688"/>
            <a:ext cx="3354217" cy="861774"/>
          </a:xfrm>
          <a:prstGeom prst="rect">
            <a:avLst/>
          </a:prstGeom>
          <a:noFill/>
        </p:spPr>
        <p:txBody>
          <a:bodyPr wrap="square" rtlCol="0">
            <a:spAutoFit/>
          </a:bodyPr>
          <a:lstStyle/>
          <a:p>
            <a:r>
              <a:rPr lang="en-US" sz="1600" b="1" dirty="0" smtClean="0"/>
              <a:t>DNA Technologies Core Manager</a:t>
            </a:r>
          </a:p>
          <a:p>
            <a:r>
              <a:rPr lang="en-US" sz="1600" dirty="0" smtClean="0"/>
              <a:t>   Dr. Lutz </a:t>
            </a:r>
            <a:r>
              <a:rPr lang="en-US" sz="1600" dirty="0" err="1" smtClean="0"/>
              <a:t>Froenicke</a:t>
            </a:r>
            <a:endParaRPr lang="en-US" sz="1600" dirty="0" smtClean="0"/>
          </a:p>
          <a:p>
            <a:endParaRPr lang="en-US" dirty="0"/>
          </a:p>
        </p:txBody>
      </p:sp>
    </p:spTree>
    <p:extLst>
      <p:ext uri="{BB962C8B-B14F-4D97-AF65-F5344CB8AC3E}">
        <p14:creationId xmlns:p14="http://schemas.microsoft.com/office/powerpoint/2010/main" val="1603723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Basic steps procedure </a:t>
            </a:r>
            <a:r>
              <a:rPr lang="mr-IN" dirty="0" smtClean="0"/>
              <a:t>–</a:t>
            </a:r>
            <a:r>
              <a:rPr lang="en-US" dirty="0" smtClean="0"/>
              <a:t> </a:t>
            </a:r>
            <a:r>
              <a:rPr lang="en-US" dirty="0" err="1" smtClean="0"/>
              <a:t>EdgeR</a:t>
            </a:r>
            <a:r>
              <a:rPr lang="en-US" dirty="0" smtClean="0"/>
              <a:t>/</a:t>
            </a:r>
            <a:r>
              <a:rPr lang="en-US" dirty="0" err="1" smtClean="0"/>
              <a:t>limma</a:t>
            </a:r>
            <a:r>
              <a:rPr lang="en-US" dirty="0" smtClean="0"/>
              <a:t> </a:t>
            </a:r>
            <a:r>
              <a:rPr lang="en-US" dirty="0" err="1" smtClean="0"/>
              <a:t>voom</a:t>
            </a:r>
            <a:endParaRPr lang="en-US" dirty="0"/>
          </a:p>
        </p:txBody>
      </p:sp>
      <p:sp>
        <p:nvSpPr>
          <p:cNvPr id="3" name="Content Placeholder 2"/>
          <p:cNvSpPr>
            <a:spLocks noGrp="1"/>
          </p:cNvSpPr>
          <p:nvPr>
            <p:ph idx="1"/>
          </p:nvPr>
        </p:nvSpPr>
        <p:spPr/>
        <p:txBody>
          <a:bodyPr>
            <a:normAutofit fontScale="92500"/>
          </a:bodyPr>
          <a:lstStyle/>
          <a:p>
            <a:r>
              <a:rPr lang="en-US" dirty="0" smtClean="0"/>
              <a:t>Read count data into R</a:t>
            </a:r>
          </a:p>
          <a:p>
            <a:r>
              <a:rPr lang="en-US" dirty="0" smtClean="0"/>
              <a:t>Filter genes (uninteresting genes, e.g. unexpressed)</a:t>
            </a:r>
          </a:p>
          <a:p>
            <a:r>
              <a:rPr lang="en-US" dirty="0" smtClean="0"/>
              <a:t>Calculate normalizing factors (sample-specific adjustments)</a:t>
            </a:r>
          </a:p>
          <a:p>
            <a:r>
              <a:rPr lang="en-US" dirty="0" smtClean="0"/>
              <a:t>Calculate dispersion (gene-gene variance-stabilizing transformation)</a:t>
            </a:r>
          </a:p>
          <a:p>
            <a:r>
              <a:rPr lang="en-US" dirty="0" smtClean="0"/>
              <a:t>Fit a statistical model to you experiment</a:t>
            </a:r>
          </a:p>
          <a:p>
            <a:r>
              <a:rPr lang="en-US" dirty="0" smtClean="0"/>
              <a:t>Perform likely ratio tests on comparisons of interest (using contrasts)</a:t>
            </a:r>
          </a:p>
          <a:p>
            <a:r>
              <a:rPr lang="en-US" dirty="0" smtClean="0"/>
              <a:t>Adjust for multiple testing, </a:t>
            </a:r>
            <a:r>
              <a:rPr lang="en-US" dirty="0" err="1" smtClean="0"/>
              <a:t>Benjamini</a:t>
            </a:r>
            <a:r>
              <a:rPr lang="en-US" dirty="0" smtClean="0"/>
              <a:t>-Hochberg (BH) or q-value common</a:t>
            </a:r>
          </a:p>
          <a:p>
            <a:r>
              <a:rPr lang="en-US" dirty="0" smtClean="0"/>
              <a:t>Check results for confidence</a:t>
            </a:r>
          </a:p>
          <a:p>
            <a:r>
              <a:rPr lang="en-US" dirty="0" smtClean="0"/>
              <a:t>Attach annotation if available and write tables</a:t>
            </a:r>
            <a:endParaRPr lang="en-US" dirty="0"/>
          </a:p>
        </p:txBody>
      </p:sp>
    </p:spTree>
    <p:extLst>
      <p:ext uri="{BB962C8B-B14F-4D97-AF65-F5344CB8AC3E}">
        <p14:creationId xmlns:p14="http://schemas.microsoft.com/office/powerpoint/2010/main" val="7845278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genes</a:t>
            </a:r>
            <a:endParaRPr lang="en-US" dirty="0"/>
          </a:p>
        </p:txBody>
      </p:sp>
      <p:sp>
        <p:nvSpPr>
          <p:cNvPr id="3" name="Content Placeholder 2"/>
          <p:cNvSpPr>
            <a:spLocks noGrp="1"/>
          </p:cNvSpPr>
          <p:nvPr>
            <p:ph idx="1"/>
          </p:nvPr>
        </p:nvSpPr>
        <p:spPr/>
        <p:txBody>
          <a:bodyPr/>
          <a:lstStyle/>
          <a:p>
            <a:r>
              <a:rPr lang="en-US" dirty="0" smtClean="0"/>
              <a:t>Most common filter is to </a:t>
            </a:r>
            <a:r>
              <a:rPr lang="en-US" b="1" i="1" dirty="0" smtClean="0"/>
              <a:t>remove</a:t>
            </a:r>
            <a:r>
              <a:rPr lang="en-US" dirty="0" smtClean="0"/>
              <a:t> genes that are less than X normalized read counts (</a:t>
            </a:r>
            <a:r>
              <a:rPr lang="en-US" dirty="0" err="1" smtClean="0"/>
              <a:t>cpm</a:t>
            </a:r>
            <a:r>
              <a:rPr lang="en-US" dirty="0" smtClean="0"/>
              <a:t>) across a certain number of samples. Ex:</a:t>
            </a:r>
          </a:p>
          <a:p>
            <a:pPr marL="457200" lvl="1" indent="0">
              <a:buNone/>
            </a:pPr>
            <a:r>
              <a:rPr lang="en-US" dirty="0" err="1" smtClean="0"/>
              <a:t>rowSums</a:t>
            </a:r>
            <a:r>
              <a:rPr lang="en-US" dirty="0" smtClean="0"/>
              <a:t>(</a:t>
            </a:r>
            <a:r>
              <a:rPr lang="en-US" dirty="0" err="1" smtClean="0"/>
              <a:t>cpms</a:t>
            </a:r>
            <a:r>
              <a:rPr lang="en-US" dirty="0" smtClean="0"/>
              <a:t> &lt;=1) &lt; 3 , require at least 1 </a:t>
            </a:r>
            <a:r>
              <a:rPr lang="en-US" dirty="0" err="1" smtClean="0"/>
              <a:t>cpm</a:t>
            </a:r>
            <a:r>
              <a:rPr lang="en-US" dirty="0" smtClean="0"/>
              <a:t> in at least 3 samples to keep.</a:t>
            </a:r>
          </a:p>
          <a:p>
            <a:pPr lvl="1"/>
            <a:endParaRPr lang="en-US" dirty="0"/>
          </a:p>
          <a:p>
            <a:r>
              <a:rPr lang="en-US" dirty="0" smtClean="0"/>
              <a:t> A second less used filter is for genes with minimum variance across all samples, so if a gene isn’t changing (constant expression) its inherently not interesting therefor no need to test</a:t>
            </a:r>
            <a:endParaRPr lang="en-US" dirty="0"/>
          </a:p>
        </p:txBody>
      </p:sp>
    </p:spTree>
    <p:extLst>
      <p:ext uri="{BB962C8B-B14F-4D97-AF65-F5344CB8AC3E}">
        <p14:creationId xmlns:p14="http://schemas.microsoft.com/office/powerpoint/2010/main" val="13187280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NORMALIZATION</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In differential expression analysis, only sample-specific effects need to be normalized, NOT concerned 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a:t>
            </a:r>
            <a:r>
              <a:rPr lang="en-US" dirty="0" err="1" smtClean="0"/>
              <a:t>voom</a:t>
            </a:r>
            <a:r>
              <a:rPr lang="en-US" dirty="0" smtClean="0"/>
              <a:t> </a:t>
            </a:r>
            <a:r>
              <a:rPr lang="en-US" dirty="0" smtClean="0"/>
              <a:t>is </a:t>
            </a:r>
            <a:r>
              <a:rPr lang="en-US" dirty="0" smtClean="0"/>
              <a:t>model-based, you calculate normalization factors using the function </a:t>
            </a:r>
            <a:r>
              <a:rPr lang="en-US" dirty="0" err="1" smtClean="0"/>
              <a:t>calcNormFactors</a:t>
            </a:r>
            <a:r>
              <a:rPr lang="en-US" dirty="0" smtClean="0"/>
              <a:t> which by default uses TMM (trimmed means of M values). </a:t>
            </a:r>
            <a:r>
              <a:rPr lang="en-US" b="1" dirty="0" smtClean="0"/>
              <a:t>Assumes most genes are not DE.</a:t>
            </a:r>
            <a:endParaRPr lang="en-US" b="1" dirty="0"/>
          </a:p>
          <a:p>
            <a:pPr lvl="1"/>
            <a:endParaRPr lang="en-US" dirty="0" smtClean="0"/>
          </a:p>
        </p:txBody>
      </p:sp>
    </p:spTree>
    <p:extLst>
      <p:ext uri="{BB962C8B-B14F-4D97-AF65-F5344CB8AC3E}">
        <p14:creationId xmlns:p14="http://schemas.microsoft.com/office/powerpoint/2010/main" val="17096355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
        <p:nvSpPr>
          <p:cNvPr id="2" name="Content Placeholder 1"/>
          <p:cNvSpPr>
            <a:spLocks noGrp="1"/>
          </p:cNvSpPr>
          <p:nvPr>
            <p:ph idx="1"/>
          </p:nvPr>
        </p:nvSpPr>
        <p:spPr/>
        <p:txBody>
          <a:bodyPr>
            <a:normAutofit/>
          </a:bodyPr>
          <a:lstStyle/>
          <a:p>
            <a:r>
              <a:rPr lang="en-US" dirty="0"/>
              <a:t>RPKM - Reads per </a:t>
            </a:r>
            <a:r>
              <a:rPr lang="en-US" dirty="0" err="1"/>
              <a:t>kilobase</a:t>
            </a:r>
            <a:r>
              <a:rPr lang="en-US" dirty="0"/>
              <a:t> per million mapped reads </a:t>
            </a:r>
          </a:p>
          <a:p>
            <a:r>
              <a:rPr lang="en-US" dirty="0"/>
              <a:t>FPKM - Fragments per </a:t>
            </a:r>
            <a:r>
              <a:rPr lang="en-US" dirty="0" err="1"/>
              <a:t>kilobase</a:t>
            </a:r>
            <a:r>
              <a:rPr lang="en-US" dirty="0"/>
              <a:t> per million mapped </a:t>
            </a:r>
            <a:r>
              <a:rPr lang="en-US" dirty="0" smtClean="0"/>
              <a:t>reads</a:t>
            </a:r>
          </a:p>
          <a:p>
            <a:r>
              <a:rPr lang="en-US" dirty="0" err="1" smtClean="0"/>
              <a:t>logCPM</a:t>
            </a:r>
            <a:r>
              <a:rPr lang="en-US" dirty="0" smtClean="0"/>
              <a:t> </a:t>
            </a:r>
            <a:r>
              <a:rPr lang="en-US" dirty="0"/>
              <a:t>– </a:t>
            </a:r>
            <a:r>
              <a:rPr lang="en-US" dirty="0" smtClean="0"/>
              <a:t>log Counts </a:t>
            </a:r>
            <a:r>
              <a:rPr lang="en-US" dirty="0"/>
              <a:t>per </a:t>
            </a:r>
            <a:r>
              <a:rPr lang="en-US" dirty="0" smtClean="0"/>
              <a:t>million [ good for producing MDS </a:t>
            </a:r>
            <a:r>
              <a:rPr lang="en-US" dirty="0" smtClean="0"/>
              <a:t>plots, estimate of normalized values in model based ]</a:t>
            </a:r>
            <a:endParaRPr lang="en-US" dirty="0"/>
          </a:p>
          <a:p>
            <a:r>
              <a:rPr lang="en-US" dirty="0"/>
              <a:t>Model based - original read counts are not themselves transformed, but rather correction factors are used in the DE model </a:t>
            </a:r>
            <a:r>
              <a:rPr lang="en-US" dirty="0" smtClean="0"/>
              <a:t>itself.</a:t>
            </a:r>
            <a:endParaRPr lang="en-US" sz="2600" dirty="0"/>
          </a:p>
          <a:p>
            <a:endParaRPr lang="en-US" dirty="0"/>
          </a:p>
          <a:p>
            <a:endParaRPr lang="en-US" dirty="0"/>
          </a:p>
        </p:txBody>
      </p:sp>
    </p:spTree>
    <p:extLst>
      <p:ext uri="{BB962C8B-B14F-4D97-AF65-F5344CB8AC3E}">
        <p14:creationId xmlns:p14="http://schemas.microsoft.com/office/powerpoint/2010/main" val="5131894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a:t>
            </a:r>
            <a:endParaRPr lang="en-US" dirty="0"/>
          </a:p>
        </p:txBody>
      </p:sp>
      <p:sp>
        <p:nvSpPr>
          <p:cNvPr id="3" name="Content Placeholder 2"/>
          <p:cNvSpPr>
            <a:spLocks noGrp="1"/>
          </p:cNvSpPr>
          <p:nvPr>
            <p:ph idx="1"/>
          </p:nvPr>
        </p:nvSpPr>
        <p:spPr/>
        <p:txBody>
          <a:bodyPr/>
          <a:lstStyle/>
          <a:p>
            <a:r>
              <a:rPr lang="en-US" dirty="0" smtClean="0"/>
              <a:t>Transformation turn the gene count data into a distribution more suitable for statistical analysis (more “normal” like).</a:t>
            </a:r>
          </a:p>
          <a:p>
            <a:r>
              <a:rPr lang="en-US" dirty="0" smtClean="0"/>
              <a:t>Most common:</a:t>
            </a:r>
          </a:p>
          <a:p>
            <a:pPr lvl="1"/>
            <a:r>
              <a:rPr lang="en-US" dirty="0" err="1" smtClean="0"/>
              <a:t>Limma</a:t>
            </a:r>
            <a:r>
              <a:rPr lang="en-US" dirty="0" smtClean="0"/>
              <a:t>- trended transformation, </a:t>
            </a:r>
            <a:r>
              <a:rPr lang="en-US" dirty="0" err="1" smtClean="0"/>
              <a:t>logCPM</a:t>
            </a:r>
            <a:r>
              <a:rPr lang="en-US" dirty="0" smtClean="0"/>
              <a:t>, best when total counts per sample are relatively close to each other (~3-fold).</a:t>
            </a:r>
          </a:p>
          <a:p>
            <a:pPr lvl="1"/>
            <a:r>
              <a:rPr lang="en-US" dirty="0" err="1" smtClean="0"/>
              <a:t>Voom</a:t>
            </a:r>
            <a:r>
              <a:rPr lang="en-US" dirty="0"/>
              <a:t> </a:t>
            </a:r>
            <a:r>
              <a:rPr lang="en-US" dirty="0" smtClean="0"/>
              <a:t>is best used when the library sizes are quite variable across samples.</a:t>
            </a:r>
          </a:p>
        </p:txBody>
      </p:sp>
    </p:spTree>
    <p:extLst>
      <p:ext uri="{BB962C8B-B14F-4D97-AF65-F5344CB8AC3E}">
        <p14:creationId xmlns:p14="http://schemas.microsoft.com/office/powerpoint/2010/main" val="2660494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QA/QC</a:t>
            </a:r>
            <a:endParaRPr lang="en-US" dirty="0"/>
          </a:p>
        </p:txBody>
      </p:sp>
      <p:sp>
        <p:nvSpPr>
          <p:cNvPr id="3" name="Content Placeholder 2"/>
          <p:cNvSpPr>
            <a:spLocks noGrp="1"/>
          </p:cNvSpPr>
          <p:nvPr>
            <p:ph idx="1"/>
          </p:nvPr>
        </p:nvSpPr>
        <p:spPr/>
        <p:txBody>
          <a:bodyPr/>
          <a:lstStyle/>
          <a:p>
            <a:r>
              <a:rPr lang="en-US" dirty="0" smtClean="0"/>
              <a:t>MDS plots of </a:t>
            </a:r>
            <a:r>
              <a:rPr lang="en-US" dirty="0" err="1" smtClean="0"/>
              <a:t>logCPM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99" y="0"/>
            <a:ext cx="6946246" cy="6858000"/>
          </a:xfrm>
          <a:prstGeom prst="rect">
            <a:avLst/>
          </a:prstGeom>
        </p:spPr>
      </p:pic>
    </p:spTree>
    <p:extLst>
      <p:ext uri="{BB962C8B-B14F-4D97-AF65-F5344CB8AC3E}">
        <p14:creationId xmlns:p14="http://schemas.microsoft.com/office/powerpoint/2010/main" val="18978946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Stabilization - </a:t>
            </a:r>
            <a:r>
              <a:rPr lang="en-US" dirty="0" err="1" smtClean="0"/>
              <a:t>eBayes</a:t>
            </a:r>
            <a:endParaRPr lang="en-US" dirty="0"/>
          </a:p>
        </p:txBody>
      </p:sp>
      <p:sp>
        <p:nvSpPr>
          <p:cNvPr id="3" name="Content Placeholder 2"/>
          <p:cNvSpPr>
            <a:spLocks noGrp="1"/>
          </p:cNvSpPr>
          <p:nvPr>
            <p:ph idx="1"/>
          </p:nvPr>
        </p:nvSpPr>
        <p:spPr>
          <a:xfrm>
            <a:off x="838200" y="1825625"/>
            <a:ext cx="5884333" cy="4351338"/>
          </a:xfrm>
        </p:spPr>
        <p:txBody>
          <a:bodyPr/>
          <a:lstStyle/>
          <a:p>
            <a:r>
              <a:rPr lang="en-US" dirty="0" smtClean="0"/>
              <a:t>The variance characteristics of low expressed genes are different from high expressed genes, if treated the same, the effect is to over represent low expressed genes in the DE list.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866" y="1781427"/>
            <a:ext cx="5300134" cy="4809872"/>
          </a:xfrm>
          <a:prstGeom prst="rect">
            <a:avLst/>
          </a:prstGeom>
        </p:spPr>
      </p:pic>
    </p:spTree>
    <p:extLst>
      <p:ext uri="{BB962C8B-B14F-4D97-AF65-F5344CB8AC3E}">
        <p14:creationId xmlns:p14="http://schemas.microsoft.com/office/powerpoint/2010/main" val="13407064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testing correction</a:t>
            </a:r>
            <a:endParaRPr lang="en-US" dirty="0"/>
          </a:p>
        </p:txBody>
      </p:sp>
      <p:sp>
        <p:nvSpPr>
          <p:cNvPr id="3" name="Content Placeholder 2"/>
          <p:cNvSpPr>
            <a:spLocks noGrp="1"/>
          </p:cNvSpPr>
          <p:nvPr>
            <p:ph idx="1"/>
          </p:nvPr>
        </p:nvSpPr>
        <p:spPr/>
        <p:txBody>
          <a:bodyPr/>
          <a:lstStyle/>
          <a:p>
            <a:r>
              <a:rPr lang="en-US" dirty="0" smtClean="0"/>
              <a:t>Simply a must! Best choices are:</a:t>
            </a:r>
          </a:p>
          <a:p>
            <a:pPr lvl="1"/>
            <a:r>
              <a:rPr lang="en-US" dirty="0" smtClean="0"/>
              <a:t>FDR (false discovery rate), such as BH.</a:t>
            </a:r>
          </a:p>
          <a:p>
            <a:pPr lvl="1"/>
            <a:r>
              <a:rPr lang="en-US" dirty="0" err="1" smtClean="0"/>
              <a:t>Qvalue</a:t>
            </a:r>
            <a:endParaRPr lang="en-US" dirty="0" smtClean="0"/>
          </a:p>
          <a:p>
            <a:r>
              <a:rPr lang="en-US" dirty="0" smtClean="0"/>
              <a:t>The FDR (or </a:t>
            </a:r>
            <a:r>
              <a:rPr lang="en-US" dirty="0" err="1" smtClean="0"/>
              <a:t>qvalue</a:t>
            </a:r>
            <a:r>
              <a:rPr lang="en-US" dirty="0" smtClean="0"/>
              <a:t>) is a statement about the list and is no longer about the gene (</a:t>
            </a:r>
            <a:r>
              <a:rPr lang="en-US" dirty="0" err="1" smtClean="0"/>
              <a:t>pvalue</a:t>
            </a:r>
            <a:r>
              <a:rPr lang="en-US" dirty="0" smtClean="0"/>
              <a:t>). So a FDR of 0.05, says you expect 5% false positives in the list of genes with an FDR of 0.05 or less.</a:t>
            </a:r>
          </a:p>
          <a:p>
            <a:r>
              <a:rPr lang="en-US" dirty="0" smtClean="0"/>
              <a:t>The statement “Statistically significant” </a:t>
            </a:r>
            <a:r>
              <a:rPr lang="en-US" b="1" dirty="0" smtClean="0"/>
              <a:t>means</a:t>
            </a:r>
            <a:r>
              <a:rPr lang="en-US" dirty="0" smtClean="0"/>
              <a:t> FDR of 0.05 or less.</a:t>
            </a:r>
          </a:p>
          <a:p>
            <a:pPr lvl="1"/>
            <a:r>
              <a:rPr lang="en-US" dirty="0" smtClean="0"/>
              <a:t>My opinion is these genes </a:t>
            </a:r>
            <a:r>
              <a:rPr lang="en-US" b="1" dirty="0" smtClean="0"/>
              <a:t>do not</a:t>
            </a:r>
            <a:r>
              <a:rPr lang="en-US" dirty="0" smtClean="0"/>
              <a:t> require further validation (e.g. with </a:t>
            </a:r>
            <a:r>
              <a:rPr lang="en-US" dirty="0" err="1" smtClean="0"/>
              <a:t>qrtPCR</a:t>
            </a:r>
            <a:r>
              <a:rPr lang="en-US" dirty="0" smtClean="0"/>
              <a:t>)</a:t>
            </a:r>
          </a:p>
          <a:p>
            <a:pPr lvl="1"/>
            <a:r>
              <a:rPr lang="en-US" dirty="0" smtClean="0"/>
              <a:t>You can dip below the FDR of 0.05, but in my opinion you then need to validate those genes (e.g. with </a:t>
            </a:r>
            <a:r>
              <a:rPr lang="en-US" dirty="0" err="1" smtClean="0"/>
              <a:t>qrtPCR</a:t>
            </a:r>
            <a:r>
              <a:rPr lang="en-US" dirty="0" smtClean="0"/>
              <a:t>)</a:t>
            </a:r>
            <a:endParaRPr lang="en-US" dirty="0"/>
          </a:p>
        </p:txBody>
      </p:sp>
    </p:spTree>
    <p:extLst>
      <p:ext uri="{BB962C8B-B14F-4D97-AF65-F5344CB8AC3E}">
        <p14:creationId xmlns:p14="http://schemas.microsoft.com/office/powerpoint/2010/main" val="8602929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a:t>
            </a:r>
            <a:endParaRPr lang="en-US" dirty="0"/>
          </a:p>
        </p:txBody>
      </p:sp>
      <p:sp>
        <p:nvSpPr>
          <p:cNvPr id="3" name="Content Placeholder 2"/>
          <p:cNvSpPr>
            <a:spLocks noGrp="1"/>
          </p:cNvSpPr>
          <p:nvPr>
            <p:ph idx="1"/>
          </p:nvPr>
        </p:nvSpPr>
        <p:spPr/>
        <p:txBody>
          <a:bodyPr/>
          <a:lstStyle/>
          <a:p>
            <a:r>
              <a:rPr lang="en-US" dirty="0" smtClean="0"/>
              <a:t>Both </a:t>
            </a:r>
            <a:r>
              <a:rPr lang="en-US" dirty="0" err="1" smtClean="0"/>
              <a:t>edgeR</a:t>
            </a:r>
            <a:r>
              <a:rPr lang="en-US" dirty="0" smtClean="0"/>
              <a:t> and </a:t>
            </a:r>
            <a:r>
              <a:rPr lang="en-US" dirty="0" err="1" smtClean="0"/>
              <a:t>limma</a:t>
            </a:r>
            <a:r>
              <a:rPr lang="en-US" dirty="0" smtClean="0"/>
              <a:t> </a:t>
            </a:r>
            <a:r>
              <a:rPr lang="en-US" dirty="0" err="1" smtClean="0"/>
              <a:t>voom</a:t>
            </a:r>
            <a:r>
              <a:rPr lang="en-US" dirty="0" smtClean="0"/>
              <a:t> have VERY comprehensive user manuals</a:t>
            </a:r>
          </a:p>
          <a:p>
            <a:endParaRPr lang="en-US" dirty="0"/>
          </a:p>
          <a:p>
            <a:pPr lvl="1"/>
            <a:r>
              <a:rPr lang="en-US" dirty="0" err="1" smtClean="0"/>
              <a:t>Limma</a:t>
            </a:r>
            <a:r>
              <a:rPr lang="en-US" dirty="0"/>
              <a:t> </a:t>
            </a:r>
            <a:r>
              <a:rPr lang="en-US" dirty="0" err="1"/>
              <a:t>voom</a:t>
            </a:r>
            <a:r>
              <a:rPr lang="en-US" dirty="0"/>
              <a:t> </a:t>
            </a:r>
            <a:r>
              <a:rPr lang="en-US" dirty="0">
                <a:hlinkClick r:id="rId2"/>
              </a:rPr>
              <a:t>https://</a:t>
            </a:r>
            <a:r>
              <a:rPr lang="en-US" dirty="0" smtClean="0">
                <a:hlinkClick r:id="rId2"/>
              </a:rPr>
              <a:t>bioconductor.org/packages/release/bioc/vignettes/limma/inst/doc/usersguide.pdf</a:t>
            </a:r>
            <a:r>
              <a:rPr lang="en-US" dirty="0" smtClean="0"/>
              <a:t>	</a:t>
            </a:r>
          </a:p>
          <a:p>
            <a:pPr lvl="1"/>
            <a:endParaRPr lang="en-US" dirty="0" smtClean="0"/>
          </a:p>
          <a:p>
            <a:pPr lvl="1"/>
            <a:r>
              <a:rPr lang="en-US" dirty="0" err="1" smtClean="0"/>
              <a:t>edgeR</a:t>
            </a:r>
            <a:r>
              <a:rPr lang="en-US" dirty="0" smtClean="0"/>
              <a:t> </a:t>
            </a:r>
            <a:r>
              <a:rPr lang="en-US" dirty="0" smtClean="0">
                <a:hlinkClick r:id="rId3"/>
              </a:rPr>
              <a:t>http</a:t>
            </a:r>
            <a:r>
              <a:rPr lang="en-US" dirty="0">
                <a:hlinkClick r:id="rId3"/>
              </a:rPr>
              <a:t>://</a:t>
            </a:r>
            <a:r>
              <a:rPr lang="en-US" dirty="0" smtClean="0">
                <a:hlinkClick r:id="rId3"/>
              </a:rPr>
              <a:t>bioconductor.org/packages/release/bioc/vignettes/edgeR/inst/doc/edgeRUsersGuide.pdf</a:t>
            </a:r>
            <a:r>
              <a:rPr lang="en-US" smtClean="0"/>
              <a:t>	</a:t>
            </a:r>
            <a:endParaRPr lang="en-US" dirty="0"/>
          </a:p>
        </p:txBody>
      </p:sp>
    </p:spTree>
    <p:extLst>
      <p:ext uri="{BB962C8B-B14F-4D97-AF65-F5344CB8AC3E}">
        <p14:creationId xmlns:p14="http://schemas.microsoft.com/office/powerpoint/2010/main" val="21323160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 and Visualization</a:t>
            </a:r>
            <a:endParaRPr lang="en-US" dirty="0"/>
          </a:p>
        </p:txBody>
      </p:sp>
      <p:sp>
        <p:nvSpPr>
          <p:cNvPr id="3" name="Text Placeholder 2"/>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t>
            </a:r>
            <a:r>
              <a:rPr lang="en-US" dirty="0" smtClean="0"/>
              <a:t>Analysis</a:t>
            </a:r>
            <a:endParaRPr lang="en-US" dirty="0"/>
          </a:p>
        </p:txBody>
      </p:sp>
    </p:spTree>
    <p:extLst>
      <p:ext uri="{BB962C8B-B14F-4D97-AF65-F5344CB8AC3E}">
        <p14:creationId xmlns:p14="http://schemas.microsoft.com/office/powerpoint/2010/main" val="103430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355" dirty="0" smtClean="0"/>
              <a:t>Bioinformatics Training Models</a:t>
            </a:r>
            <a:endParaRPr lang="en-US" sz="4355" dirty="0"/>
          </a:p>
        </p:txBody>
      </p:sp>
      <p:sp>
        <p:nvSpPr>
          <p:cNvPr id="4" name="Content Placeholder 3"/>
          <p:cNvSpPr>
            <a:spLocks noGrp="1"/>
          </p:cNvSpPr>
          <p:nvPr>
            <p:ph idx="1"/>
          </p:nvPr>
        </p:nvSpPr>
        <p:spPr/>
        <p:txBody>
          <a:bodyPr>
            <a:normAutofit/>
          </a:bodyPr>
          <a:lstStyle/>
          <a:p>
            <a:pPr marL="414772" indent="-414772"/>
            <a:r>
              <a:rPr lang="en-US" sz="2903" dirty="0"/>
              <a:t>Workshops</a:t>
            </a:r>
          </a:p>
          <a:p>
            <a:pPr marL="933237" lvl="1"/>
            <a:r>
              <a:rPr lang="en-US" sz="2540" dirty="0"/>
              <a:t>Often </a:t>
            </a:r>
            <a:r>
              <a:rPr lang="en-US" sz="2540" dirty="0" smtClean="0"/>
              <a:t>enroll </a:t>
            </a:r>
            <a:r>
              <a:rPr lang="en-US" sz="2540" dirty="0"/>
              <a:t>too late</a:t>
            </a:r>
          </a:p>
          <a:p>
            <a:pPr marL="414772" indent="-414772"/>
            <a:r>
              <a:rPr lang="en-US" sz="2903" dirty="0"/>
              <a:t>Collaborations</a:t>
            </a:r>
          </a:p>
          <a:p>
            <a:pPr marL="933237" lvl="1"/>
            <a:r>
              <a:rPr lang="en-US" sz="2540" dirty="0"/>
              <a:t>More experience persons</a:t>
            </a:r>
          </a:p>
          <a:p>
            <a:pPr marL="414772" indent="-414772"/>
            <a:r>
              <a:rPr lang="en-US" sz="2903" dirty="0"/>
              <a:t>Apprenticeships</a:t>
            </a:r>
          </a:p>
          <a:p>
            <a:pPr marL="933237" lvl="1"/>
            <a:r>
              <a:rPr lang="en-US" sz="2540" dirty="0"/>
              <a:t>Previous lab personnel </a:t>
            </a:r>
            <a:r>
              <a:rPr lang="en-US" sz="2540" dirty="0" smtClean="0"/>
              <a:t>pass knowledge to new </a:t>
            </a:r>
            <a:r>
              <a:rPr lang="en-US" sz="2540" dirty="0"/>
              <a:t>personnel</a:t>
            </a:r>
          </a:p>
          <a:p>
            <a:pPr marL="414772" indent="-414772"/>
            <a:r>
              <a:rPr lang="en-US" sz="2903" dirty="0"/>
              <a:t>Formal Education</a:t>
            </a:r>
          </a:p>
          <a:p>
            <a:pPr marL="933237" lvl="1"/>
            <a:r>
              <a:rPr lang="en-US" sz="2540" dirty="0"/>
              <a:t>Most programs are </a:t>
            </a:r>
            <a:r>
              <a:rPr lang="en-US" sz="2540" dirty="0" smtClean="0"/>
              <a:t>graduate </a:t>
            </a:r>
            <a:r>
              <a:rPr lang="en-US" sz="2540" dirty="0"/>
              <a:t>level</a:t>
            </a:r>
          </a:p>
          <a:p>
            <a:pPr marL="933237" lvl="1"/>
            <a:r>
              <a:rPr lang="en-US" sz="2540" dirty="0"/>
              <a:t>Few Undergraduate</a:t>
            </a:r>
          </a:p>
        </p:txBody>
      </p:sp>
    </p:spTree>
    <p:extLst>
      <p:ext uri="{BB962C8B-B14F-4D97-AF65-F5344CB8AC3E}">
        <p14:creationId xmlns:p14="http://schemas.microsoft.com/office/powerpoint/2010/main" val="4691335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a:t>
            </a:r>
            <a:r>
              <a:rPr lang="en-US" dirty="0" smtClean="0"/>
              <a:t>columns.</a:t>
            </a:r>
            <a:endParaRPr lang="en-US" dirty="0"/>
          </a:p>
        </p:txBody>
      </p:sp>
    </p:spTree>
    <p:extLst>
      <p:ext uri="{BB962C8B-B14F-4D97-AF65-F5344CB8AC3E}">
        <p14:creationId xmlns:p14="http://schemas.microsoft.com/office/powerpoint/2010/main" val="12912542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Visualization and Next step tools</a:t>
            </a:r>
            <a:endParaRPr lang="en-US" dirty="0"/>
          </a:p>
        </p:txBody>
      </p:sp>
      <p:sp>
        <p:nvSpPr>
          <p:cNvPr id="2" name="Content Placeholder 1"/>
          <p:cNvSpPr>
            <a:spLocks noGrp="1"/>
          </p:cNvSpPr>
          <p:nvPr>
            <p:ph idx="1"/>
          </p:nvPr>
        </p:nvSpPr>
        <p:spPr>
          <a:xfrm>
            <a:off x="1035424" y="1719071"/>
            <a:ext cx="10112188" cy="4938403"/>
          </a:xfrm>
        </p:spPr>
        <p:txBody>
          <a:bodyPr>
            <a:normAutofit fontScale="6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Tree>
    <p:extLst>
      <p:ext uri="{BB962C8B-B14F-4D97-AF65-F5344CB8AC3E}">
        <p14:creationId xmlns:p14="http://schemas.microsoft.com/office/powerpoint/2010/main" val="17879604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
        <p:nvSpPr>
          <p:cNvPr id="2" name="Content Placeholder 1"/>
          <p:cNvSpPr>
            <a:spLocks noGrp="1"/>
          </p:cNvSpPr>
          <p:nvPr>
            <p:ph idx="1"/>
          </p:nvPr>
        </p:nvSpPr>
        <p:spPr/>
        <p:txBody>
          <a:bodyPr>
            <a:normAutofit lnSpcReduction="10000"/>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Tree>
    <p:extLst>
      <p:ext uri="{BB962C8B-B14F-4D97-AF65-F5344CB8AC3E}">
        <p14:creationId xmlns:p14="http://schemas.microsoft.com/office/powerpoint/2010/main" val="5122577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Tag-</a:t>
            </a:r>
            <a:r>
              <a:rPr lang="en-US" dirty="0" err="1" smtClean="0"/>
              <a:t>seq</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9085740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TagSeq</a:t>
            </a:r>
            <a:endParaRPr lang="en-US" dirty="0"/>
          </a:p>
        </p:txBody>
      </p:sp>
      <p:sp>
        <p:nvSpPr>
          <p:cNvPr id="3" name="Content Placeholder 2"/>
          <p:cNvSpPr>
            <a:spLocks noGrp="1"/>
          </p:cNvSpPr>
          <p:nvPr>
            <p:ph idx="1"/>
          </p:nvPr>
        </p:nvSpPr>
        <p:spPr/>
        <p:txBody>
          <a:bodyPr>
            <a:normAutofit/>
          </a:bodyPr>
          <a:lstStyle/>
          <a:p>
            <a:r>
              <a:rPr lang="en-US" sz="3600" dirty="0" smtClean="0"/>
              <a:t>Generic name for 3’ biased transcriptome sequencing</a:t>
            </a:r>
          </a:p>
          <a:p>
            <a:r>
              <a:rPr lang="en-US" sz="3600" dirty="0" smtClean="0"/>
              <a:t>Standard RNAseq has a bias associated with transcript length</a:t>
            </a:r>
          </a:p>
          <a:p>
            <a:r>
              <a:rPr lang="en-US" sz="3600" dirty="0" smtClean="0"/>
              <a:t>In </a:t>
            </a:r>
            <a:r>
              <a:rPr lang="en-US" sz="3600" dirty="0" err="1" smtClean="0"/>
              <a:t>TagSeq</a:t>
            </a:r>
            <a:r>
              <a:rPr lang="en-US" sz="3600" dirty="0" smtClean="0"/>
              <a:t> methods one transcript -&gt; one read</a:t>
            </a:r>
          </a:p>
          <a:p>
            <a:r>
              <a:rPr lang="en-US" sz="3600" dirty="0" smtClean="0"/>
              <a:t>Interested in Differential Gene Expression AND not splice variation, transcript sequence, etc.</a:t>
            </a:r>
            <a:endParaRPr lang="en-US" sz="3600" dirty="0"/>
          </a:p>
        </p:txBody>
      </p:sp>
    </p:spTree>
    <p:extLst>
      <p:ext uri="{BB962C8B-B14F-4D97-AF65-F5344CB8AC3E}">
        <p14:creationId xmlns:p14="http://schemas.microsoft.com/office/powerpoint/2010/main" val="15873123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3098971" y="365126"/>
            <a:ext cx="6590406" cy="6492874"/>
          </a:xfrm>
          <a:prstGeom prst="rect">
            <a:avLst/>
          </a:prstGeom>
        </p:spPr>
      </p:pic>
    </p:spTree>
    <p:extLst>
      <p:ext uri="{BB962C8B-B14F-4D97-AF65-F5344CB8AC3E}">
        <p14:creationId xmlns:p14="http://schemas.microsoft.com/office/powerpoint/2010/main" val="19175261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26" y="1825624"/>
            <a:ext cx="8428574" cy="4574185"/>
          </a:xfrm>
        </p:spPr>
      </p:pic>
    </p:spTree>
    <p:extLst>
      <p:ext uri="{BB962C8B-B14F-4D97-AF65-F5344CB8AC3E}">
        <p14:creationId xmlns:p14="http://schemas.microsoft.com/office/powerpoint/2010/main" val="2940639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a:t>
            </a:r>
            <a:endParaRPr lang="en-US" dirty="0"/>
          </a:p>
        </p:txBody>
      </p:sp>
      <p:sp>
        <p:nvSpPr>
          <p:cNvPr id="5" name="Content Placeholder 4"/>
          <p:cNvSpPr>
            <a:spLocks noGrp="1"/>
          </p:cNvSpPr>
          <p:nvPr>
            <p:ph idx="1"/>
          </p:nvPr>
        </p:nvSpPr>
        <p:spPr/>
        <p:txBody>
          <a:bodyPr/>
          <a:lstStyle/>
          <a:p>
            <a:r>
              <a:rPr lang="en-US" dirty="0" smtClean="0"/>
              <a:t>Low input and low quality samples (say as low as 100pg)</a:t>
            </a:r>
          </a:p>
          <a:p>
            <a:r>
              <a:rPr lang="en-US" dirty="0" smtClean="0"/>
              <a:t>Faster library preparation protocol, means cheaper libraries</a:t>
            </a:r>
          </a:p>
          <a:p>
            <a:r>
              <a:rPr lang="en-US" dirty="0" smtClean="0"/>
              <a:t>Strand specific</a:t>
            </a:r>
          </a:p>
          <a:p>
            <a:r>
              <a:rPr lang="en-US" dirty="0" smtClean="0"/>
              <a:t>Can pinpoint 3’ to </a:t>
            </a:r>
            <a:r>
              <a:rPr lang="en-US" dirty="0" err="1" smtClean="0"/>
              <a:t>polyA</a:t>
            </a:r>
            <a:r>
              <a:rPr lang="en-US" dirty="0" smtClean="0"/>
              <a:t> junctions and obtain accurate information about the 3’ UTR (REV kit)</a:t>
            </a:r>
          </a:p>
          <a:p>
            <a:r>
              <a:rPr lang="en-US" dirty="0" smtClean="0"/>
              <a:t>Best suited for gene counting</a:t>
            </a:r>
          </a:p>
          <a:p>
            <a:r>
              <a:rPr lang="en-US" dirty="0" smtClean="0"/>
              <a:t>Significant cost saving through multiplexing, need less sequencing per sample, comparable to microarrays</a:t>
            </a:r>
          </a:p>
          <a:p>
            <a:r>
              <a:rPr lang="en-US" dirty="0" smtClean="0"/>
              <a:t>Single read sequencing is sufficient</a:t>
            </a:r>
          </a:p>
          <a:p>
            <a:endParaRPr lang="en-US" dirty="0" smtClean="0"/>
          </a:p>
          <a:p>
            <a:endParaRPr lang="en-US" dirty="0"/>
          </a:p>
        </p:txBody>
      </p:sp>
    </p:spTree>
    <p:extLst>
      <p:ext uri="{BB962C8B-B14F-4D97-AF65-F5344CB8AC3E}">
        <p14:creationId xmlns:p14="http://schemas.microsoft.com/office/powerpoint/2010/main" val="11353949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Data does not contain any transcript splicing information</a:t>
            </a:r>
          </a:p>
          <a:p>
            <a:r>
              <a:rPr lang="en-US" dirty="0" smtClean="0"/>
              <a:t>Requires (sort of) a reference genome with good annotation (plus known UTRs)</a:t>
            </a:r>
          </a:p>
          <a:p>
            <a:r>
              <a:rPr lang="en-US" dirty="0" smtClean="0"/>
              <a:t>Only applicable to Eukaryotic samples (requires </a:t>
            </a:r>
            <a:r>
              <a:rPr lang="en-US" dirty="0" err="1" smtClean="0"/>
              <a:t>polyA</a:t>
            </a:r>
            <a:r>
              <a:rPr lang="en-US" dirty="0" smtClean="0"/>
              <a:t>)</a:t>
            </a:r>
          </a:p>
          <a:p>
            <a:r>
              <a:rPr lang="en-US" dirty="0"/>
              <a:t>protocol is a (a bit) more sensitive to chemical contaminants (spin column cleaned RNA samples are recommended</a:t>
            </a:r>
            <a:r>
              <a:rPr lang="en-US" dirty="0" smtClean="0"/>
              <a:t>)</a:t>
            </a:r>
            <a:endParaRPr lang="en-US" dirty="0"/>
          </a:p>
        </p:txBody>
      </p:sp>
    </p:spTree>
    <p:extLst>
      <p:ext uri="{BB962C8B-B14F-4D97-AF65-F5344CB8AC3E}">
        <p14:creationId xmlns:p14="http://schemas.microsoft.com/office/powerpoint/2010/main" val="424642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r>
              <a:rPr lang="en-US" dirty="0" smtClean="0"/>
              <a:t>When sequencing only the interior (non-</a:t>
            </a:r>
            <a:r>
              <a:rPr lang="en-US" dirty="0" err="1" smtClean="0"/>
              <a:t>polyA</a:t>
            </a:r>
            <a:r>
              <a:rPr lang="en-US" dirty="0" smtClean="0"/>
              <a:t>) read</a:t>
            </a:r>
          </a:p>
          <a:p>
            <a:pPr lvl="1"/>
            <a:r>
              <a:rPr lang="en-US" dirty="0" smtClean="0"/>
              <a:t>Need to trim off the first 11bp that represents the random primer</a:t>
            </a:r>
          </a:p>
          <a:p>
            <a:pPr lvl="1"/>
            <a:r>
              <a:rPr lang="en-US" dirty="0" smtClean="0"/>
              <a:t>Align with STAR, which will soft clip off any potential adapter and span any intron-exon gap you may land in</a:t>
            </a:r>
            <a:endParaRPr lang="en-US" dirty="0"/>
          </a:p>
          <a:p>
            <a:r>
              <a:rPr lang="en-US" dirty="0" smtClean="0"/>
              <a:t>When sequencing pairs, can follow the same protocol as ’normal’ RNAseq paired end, but need to also trim that same 11bp, now possibly on read2</a:t>
            </a:r>
          </a:p>
          <a:p>
            <a:endParaRPr lang="en-US" dirty="0" smtClean="0"/>
          </a:p>
          <a:p>
            <a:r>
              <a:rPr lang="en-US" dirty="0" smtClean="0"/>
              <a:t>Rest </a:t>
            </a:r>
            <a:r>
              <a:rPr lang="en-US" dirty="0"/>
              <a:t>is the </a:t>
            </a:r>
            <a:r>
              <a:rPr lang="en-US" dirty="0" smtClean="0"/>
              <a:t>same as standard RNAseq</a:t>
            </a:r>
            <a:endParaRPr lang="en-US" dirty="0"/>
          </a:p>
          <a:p>
            <a:endParaRPr lang="en-US" dirty="0"/>
          </a:p>
        </p:txBody>
      </p:sp>
    </p:spTree>
    <p:extLst>
      <p:ext uri="{BB962C8B-B14F-4D97-AF65-F5344CB8AC3E}">
        <p14:creationId xmlns:p14="http://schemas.microsoft.com/office/powerpoint/2010/main" val="732683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5" dirty="0" smtClean="0"/>
              <a:t>Diving in to Bioinformatics</a:t>
            </a:r>
            <a:endParaRPr lang="en-US" sz="4355" dirty="0"/>
          </a:p>
        </p:txBody>
      </p:sp>
      <p:sp>
        <p:nvSpPr>
          <p:cNvPr id="3" name="Content Placeholder 2"/>
          <p:cNvSpPr>
            <a:spLocks noGrp="1"/>
          </p:cNvSpPr>
          <p:nvPr>
            <p:ph idx="1"/>
          </p:nvPr>
        </p:nvSpPr>
        <p:spPr/>
        <p:txBody>
          <a:bodyPr>
            <a:normAutofit/>
          </a:bodyPr>
          <a:lstStyle/>
          <a:p>
            <a:pPr marL="414772" indent="-414772"/>
            <a:r>
              <a:rPr lang="en-US" sz="2903" dirty="0"/>
              <a:t>Know and Understand the experiment</a:t>
            </a:r>
          </a:p>
          <a:p>
            <a:pPr marL="933237" lvl="1"/>
            <a:r>
              <a:rPr lang="en-US" sz="2540" dirty="0"/>
              <a:t>“The Question of Interest”</a:t>
            </a:r>
          </a:p>
          <a:p>
            <a:pPr marL="414772"/>
            <a:r>
              <a:rPr lang="en-US" sz="2903" dirty="0"/>
              <a:t>Build a set of assumptions/expectations</a:t>
            </a:r>
          </a:p>
          <a:p>
            <a:pPr marL="933237" lvl="1"/>
            <a:r>
              <a:rPr lang="en-US" sz="2540" dirty="0"/>
              <a:t>Mix of technical and biological</a:t>
            </a:r>
          </a:p>
          <a:p>
            <a:pPr marL="933237" lvl="1"/>
            <a:r>
              <a:rPr lang="en-US" sz="2540" dirty="0"/>
              <a:t>Spend your time testing your assumptions/expectations</a:t>
            </a:r>
          </a:p>
          <a:p>
            <a:pPr marL="933237" lvl="1"/>
            <a:r>
              <a:rPr lang="en-US" sz="2540" dirty="0"/>
              <a:t>Don’t spend your time finding the “best” software</a:t>
            </a:r>
          </a:p>
          <a:p>
            <a:pPr marL="414772"/>
            <a:r>
              <a:rPr lang="en-US" sz="2903" dirty="0"/>
              <a:t>Don’t under-estimate the time Bioinformatics may take</a:t>
            </a:r>
          </a:p>
          <a:p>
            <a:pPr marL="414772"/>
            <a:r>
              <a:rPr lang="en-US" sz="2903" dirty="0"/>
              <a:t>Be prepared to accept ‘failed’ experiments</a:t>
            </a:r>
          </a:p>
        </p:txBody>
      </p:sp>
    </p:spTree>
    <p:extLst>
      <p:ext uri="{BB962C8B-B14F-4D97-AF65-F5344CB8AC3E}">
        <p14:creationId xmlns:p14="http://schemas.microsoft.com/office/powerpoint/2010/main" val="13147873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1329" y="365125"/>
            <a:ext cx="6737437" cy="6217541"/>
          </a:xfrm>
        </p:spPr>
      </p:pic>
    </p:spTree>
    <p:extLst>
      <p:ext uri="{BB962C8B-B14F-4D97-AF65-F5344CB8AC3E}">
        <p14:creationId xmlns:p14="http://schemas.microsoft.com/office/powerpoint/2010/main" val="5487224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7743974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Software</a:t>
            </a:r>
            <a:endParaRPr lang="en-US" dirty="0"/>
          </a:p>
        </p:txBody>
      </p:sp>
      <p:sp>
        <p:nvSpPr>
          <p:cNvPr id="2" name="Content Placeholder 1"/>
          <p:cNvSpPr>
            <a:spLocks noGrp="1"/>
          </p:cNvSpPr>
          <p:nvPr>
            <p:ph idx="1"/>
          </p:nvPr>
        </p:nvSpPr>
        <p:spPr/>
        <p:txBody>
          <a:bodyPr>
            <a:normAutofit fontScale="85000" lnSpcReduction="2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Tree>
    <p:extLst>
      <p:ext uri="{BB962C8B-B14F-4D97-AF65-F5344CB8AC3E}">
        <p14:creationId xmlns:p14="http://schemas.microsoft.com/office/powerpoint/2010/main" val="2537609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Software</a:t>
            </a:r>
            <a:endParaRPr lang="en-US" dirty="0"/>
          </a:p>
        </p:txBody>
      </p:sp>
      <p:sp>
        <p:nvSpPr>
          <p:cNvPr id="2" name="Content Placeholder 1"/>
          <p:cNvSpPr>
            <a:spLocks noGrp="1"/>
          </p:cNvSpPr>
          <p:nvPr>
            <p:ph idx="1"/>
          </p:nvPr>
        </p:nvSpPr>
        <p:spPr/>
        <p:txBody>
          <a:bodyPr>
            <a:normAutofit fontScale="77500" lnSpcReduction="20000"/>
          </a:bodyPr>
          <a:lstStyle/>
          <a:p>
            <a:pPr marL="45720" indent="0">
              <a:buNone/>
            </a:pPr>
            <a:r>
              <a:rPr lang="en-US" b="1" dirty="0"/>
              <a:t>Mapping</a:t>
            </a:r>
            <a:r>
              <a:rPr lang="en-US" dirty="0"/>
              <a:t>:</a:t>
            </a:r>
          </a:p>
          <a:p>
            <a:r>
              <a:rPr lang="en-US" dirty="0" err="1" smtClean="0"/>
              <a:t>Bwa</a:t>
            </a:r>
            <a:r>
              <a:rPr lang="en-US" dirty="0" smtClean="0"/>
              <a:t> </a:t>
            </a:r>
            <a:r>
              <a:rPr lang="en-US" dirty="0"/>
              <a:t>mem – map reads to a reference</a:t>
            </a:r>
          </a:p>
          <a:p>
            <a:pPr lvl="1"/>
            <a:r>
              <a:rPr lang="en-US" dirty="0" smtClean="0">
                <a:hlinkClick r:id="rId2"/>
              </a:rPr>
              <a:t>http</a:t>
            </a:r>
            <a:r>
              <a:rPr lang="en-US" dirty="0">
                <a:hlinkClick r:id="rId2"/>
              </a:rPr>
              <a:t>://sourceforge.net/projects/bio-bwa/files</a:t>
            </a:r>
            <a:r>
              <a:rPr lang="en-US" dirty="0" smtClean="0">
                <a:hlinkClick r:id="rId2"/>
              </a:rPr>
              <a:t>/</a:t>
            </a:r>
            <a:endParaRPr lang="en-US" dirty="0" smtClean="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err="1" smtClean="0"/>
              <a:t>samtools</a:t>
            </a:r>
            <a:r>
              <a:rPr lang="en-US" dirty="0" smtClean="0"/>
              <a:t> </a:t>
            </a:r>
            <a:r>
              <a:rPr lang="en-US" dirty="0"/>
              <a:t>–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a:t>
            </a:r>
            <a:r>
              <a:rPr lang="en-US" dirty="0" smtClean="0">
                <a:hlinkClick r:id="rId4"/>
              </a:rPr>
              <a:t>www-huber.embl.de/users/anders/HTSeq/</a:t>
            </a:r>
            <a:endParaRPr lang="en-US" dirty="0" smtClean="0"/>
          </a:p>
          <a:p>
            <a:pPr marL="0" indent="0">
              <a:buNone/>
            </a:pPr>
            <a:r>
              <a:rPr lang="en-US" b="1" dirty="0" smtClean="0"/>
              <a:t>OR simultaneous read mapping and counting:</a:t>
            </a:r>
          </a:p>
          <a:p>
            <a:r>
              <a:rPr lang="en-US" dirty="0" smtClean="0"/>
              <a:t>Star</a:t>
            </a:r>
          </a:p>
          <a:p>
            <a:pPr lvl="1"/>
            <a:r>
              <a:rPr lang="en-US" dirty="0" smtClean="0">
                <a:hlinkClick r:id="rId5"/>
              </a:rPr>
              <a:t>https</a:t>
            </a:r>
            <a:r>
              <a:rPr lang="en-US" dirty="0">
                <a:hlinkClick r:id="rId5"/>
              </a:rPr>
              <a:t>://github.com/alexdobin/STAR</a:t>
            </a:r>
            <a:r>
              <a:rPr lang="en-US" dirty="0"/>
              <a:t> [performs both alignment and counting]</a:t>
            </a:r>
          </a:p>
          <a:p>
            <a:endParaRPr lang="en-US" dirty="0"/>
          </a:p>
        </p:txBody>
      </p:sp>
    </p:spTree>
    <p:extLst>
      <p:ext uri="{BB962C8B-B14F-4D97-AF65-F5344CB8AC3E}">
        <p14:creationId xmlns:p14="http://schemas.microsoft.com/office/powerpoint/2010/main" val="569401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Software</a:t>
            </a:r>
            <a:endParaRPr lang="en-US" dirty="0"/>
          </a:p>
        </p:txBody>
      </p:sp>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a:t>
            </a:r>
            <a:r>
              <a:rPr lang="en-US" u="sng" dirty="0" smtClean="0">
                <a:hlinkClick r:id="rId2"/>
              </a:rPr>
              <a:t>http</a:t>
            </a:r>
            <a:r>
              <a:rPr lang="en-US" u="sng" dirty="0">
                <a:hlinkClick r:id="rId2"/>
              </a:rPr>
              <a:t>://www.r-project.org/</a:t>
            </a:r>
            <a:endParaRPr lang="en-US" dirty="0"/>
          </a:p>
          <a:p>
            <a:pPr lvl="1"/>
            <a:r>
              <a:rPr lang="en-US" dirty="0" smtClean="0"/>
              <a:t>R Packages: </a:t>
            </a:r>
            <a:r>
              <a:rPr lang="en-US" dirty="0" err="1" smtClean="0"/>
              <a:t>EdgeR</a:t>
            </a:r>
            <a:r>
              <a:rPr lang="en-US" dirty="0" smtClean="0"/>
              <a:t>, </a:t>
            </a:r>
            <a:r>
              <a:rPr lang="en-US" dirty="0" err="1" smtClean="0"/>
              <a:t>limma</a:t>
            </a:r>
            <a:r>
              <a:rPr lang="en-US" dirty="0" smtClean="0"/>
              <a:t> </a:t>
            </a:r>
            <a:r>
              <a:rPr lang="en-US" dirty="0"/>
              <a:t>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a:t>
            </a:r>
            <a:r>
              <a:rPr lang="en-US" dirty="0" smtClean="0">
                <a:hlinkClick r:id="rId3"/>
              </a:rPr>
              <a:t>bioconductor.org/packages/release/bioc/html/edgeR.html</a:t>
            </a:r>
            <a:endParaRPr lang="en-US" dirty="0" smtClean="0"/>
          </a:p>
          <a:p>
            <a:pPr lvl="2"/>
            <a:r>
              <a:rPr lang="en-US" dirty="0">
                <a:hlinkClick r:id="rId4"/>
              </a:rPr>
              <a:t>http://</a:t>
            </a:r>
            <a:r>
              <a:rPr lang="en-US" dirty="0" smtClean="0">
                <a:hlinkClick r:id="rId4"/>
              </a:rPr>
              <a:t>bioconductor.org/packages/release/bioc/html/limma.html</a:t>
            </a:r>
            <a:endParaRPr lang="en-US" dirty="0" smtClean="0"/>
          </a:p>
          <a:p>
            <a:pPr lvl="2"/>
            <a:r>
              <a:rPr lang="en-US" dirty="0" smtClean="0">
                <a:hlinkClick r:id="rId5"/>
              </a:rPr>
              <a:t>https</a:t>
            </a:r>
            <a:r>
              <a:rPr lang="en-US" dirty="0">
                <a:hlinkClick r:id="rId5"/>
              </a:rPr>
              <a:t>://</a:t>
            </a:r>
            <a:r>
              <a:rPr lang="en-US" dirty="0" smtClean="0">
                <a:hlinkClick r:id="rId5"/>
              </a:rPr>
              <a:t>genomebiology.biomedcentral.com/articles/10.1186/gb-2014-15-2-r29</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Tree>
    <p:extLst>
      <p:ext uri="{BB962C8B-B14F-4D97-AF65-F5344CB8AC3E}">
        <p14:creationId xmlns:p14="http://schemas.microsoft.com/office/powerpoint/2010/main" val="13631302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Files and File Types</a:t>
            </a:r>
            <a:endParaRPr lang="en-US" dirty="0"/>
          </a:p>
        </p:txBody>
      </p:sp>
      <p:sp>
        <p:nvSpPr>
          <p:cNvPr id="5" name="Text Placeholder 4"/>
          <p:cNvSpPr>
            <a:spLocks noGrp="1"/>
          </p:cNvSpPr>
          <p:nvPr>
            <p:ph type="body" idx="1"/>
          </p:nvPr>
        </p:nvSpPr>
        <p:spPr/>
        <p:txBody>
          <a:bodyPr/>
          <a:lstStyle/>
          <a:p>
            <a:r>
              <a:rPr lang="en-US" dirty="0"/>
              <a:t>So you want to do a:</a:t>
            </a:r>
          </a:p>
          <a:p>
            <a:r>
              <a:rPr lang="en-US" dirty="0" err="1"/>
              <a:t>RNASeq</a:t>
            </a:r>
            <a:r>
              <a:rPr lang="en-US" dirty="0"/>
              <a:t> Experiment </a:t>
            </a:r>
            <a:r>
              <a:rPr lang="mr-IN" dirty="0"/>
              <a:t>–</a:t>
            </a:r>
            <a:r>
              <a:rPr lang="en-US" dirty="0"/>
              <a:t> Differential Expression Analysis</a:t>
            </a:r>
          </a:p>
          <a:p>
            <a:endParaRPr lang="en-US" dirty="0"/>
          </a:p>
        </p:txBody>
      </p:sp>
    </p:spTree>
    <p:extLst>
      <p:ext uri="{BB962C8B-B14F-4D97-AF65-F5344CB8AC3E}">
        <p14:creationId xmlns:p14="http://schemas.microsoft.com/office/powerpoint/2010/main" val="638798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Sequencing Read files</a:t>
            </a:r>
            <a:endParaRPr lang="en-US" dirty="0"/>
          </a:p>
        </p:txBody>
      </p:sp>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0" y="2362994"/>
            <a:ext cx="4508500" cy="3276600"/>
          </a:xfrm>
        </p:spPr>
      </p:pic>
    </p:spTree>
    <p:extLst>
      <p:ext uri="{BB962C8B-B14F-4D97-AF65-F5344CB8AC3E}">
        <p14:creationId xmlns:p14="http://schemas.microsoft.com/office/powerpoint/2010/main" val="16614101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Quality Scores</a:t>
            </a:r>
            <a:endParaRPr lang="en-US" dirty="0"/>
          </a:p>
        </p:txBody>
      </p:sp>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950" y="2623344"/>
            <a:ext cx="5626100" cy="2755900"/>
          </a:xfrm>
        </p:spPr>
      </p:pic>
    </p:spTree>
    <p:extLst>
      <p:ext uri="{BB962C8B-B14F-4D97-AF65-F5344CB8AC3E}">
        <p14:creationId xmlns:p14="http://schemas.microsoft.com/office/powerpoint/2010/main" val="17374917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1905000" y="1719263"/>
            <a:ext cx="8407400" cy="4406900"/>
          </a:xfrm>
        </p:spPr>
      </p:pic>
    </p:spTree>
    <p:extLst>
      <p:ext uri="{BB962C8B-B14F-4D97-AF65-F5344CB8AC3E}">
        <p14:creationId xmlns:p14="http://schemas.microsoft.com/office/powerpoint/2010/main" val="5410254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
        <p:nvSpPr>
          <p:cNvPr id="2" name="Content Placeholder 1"/>
          <p:cNvSpPr>
            <a:spLocks noGrp="1"/>
          </p:cNvSpPr>
          <p:nvPr>
            <p:ph idx="1"/>
          </p:nvPr>
        </p:nvSpPr>
        <p:spPr>
          <a:xfrm>
            <a:off x="1905000" y="1719071"/>
            <a:ext cx="8407893" cy="4965140"/>
          </a:xfrm>
        </p:spPr>
        <p:txBody>
          <a:bodyPr>
            <a:normAutofit fontScale="85000"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Tree>
    <p:extLst>
      <p:ext uri="{BB962C8B-B14F-4D97-AF65-F5344CB8AC3E}">
        <p14:creationId xmlns:p14="http://schemas.microsoft.com/office/powerpoint/2010/main" val="569262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UCDavis-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3FC44A4-49ED-2F46-A784-F2AFB35CEBAA}" vid="{306A6F1E-9F34-C64F-8D8E-471C431EC3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ucdavis_biocore</Template>
  <TotalTime>1460</TotalTime>
  <Words>6523</Words>
  <Application>Microsoft Macintosh PowerPoint</Application>
  <PresentationFormat>Widescreen</PresentationFormat>
  <Paragraphs>783</Paragraphs>
  <Slides>110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110</vt:i4>
      </vt:variant>
    </vt:vector>
  </HeadingPairs>
  <TitlesOfParts>
    <vt:vector size="122" baseType="lpstr">
      <vt:lpstr>Arial Unicode MS</vt:lpstr>
      <vt:lpstr>Calibri</vt:lpstr>
      <vt:lpstr>Calibri Light</vt:lpstr>
      <vt:lpstr>Cambria Math</vt:lpstr>
      <vt:lpstr>Courier New</vt:lpstr>
      <vt:lpstr>Mangal</vt:lpstr>
      <vt:lpstr>ＭＳ 明朝</vt:lpstr>
      <vt:lpstr>Times New Roman</vt:lpstr>
      <vt:lpstr>Wingdings</vt:lpstr>
      <vt:lpstr>Wingdings 2</vt:lpstr>
      <vt:lpstr>Arial</vt:lpstr>
      <vt:lpstr>UCDavis-theme</vt:lpstr>
      <vt:lpstr>So you want to do a: RNAseq Experiment Differential Expression Analysis</vt:lpstr>
      <vt:lpstr>Disclaimer</vt:lpstr>
      <vt:lpstr>What is Differential Expression</vt:lpstr>
      <vt:lpstr>Goals</vt:lpstr>
      <vt:lpstr>The Bioinformatics Core</vt:lpstr>
      <vt:lpstr>The mission of the Bioinformatics Core facility is to facilitate outstanding omics- scale research through these activities:</vt:lpstr>
      <vt:lpstr>UC Davis Bioinformatics Core in the Genome Center</vt:lpstr>
      <vt:lpstr>Bioinformatics Training Models</vt:lpstr>
      <vt:lpstr>Diving in to Bioinformatics</vt:lpstr>
      <vt:lpstr>What do you get when you collaborate with the Bioinformatics Core</vt:lpstr>
      <vt:lpstr>Introduction to Sequencing</vt:lpstr>
      <vt:lpstr>History</vt:lpstr>
      <vt:lpstr>‘Next’ Generation</vt:lpstr>
      <vt:lpstr>Bench top Sequencers</vt:lpstr>
      <vt:lpstr>The ‘Next, Next’ Generation Sequencers  (3rd Generation)</vt:lpstr>
      <vt:lpstr>Illumina sequencing   sequencing by synthesis</vt:lpstr>
      <vt:lpstr>Sequencing Costs</vt:lpstr>
      <vt:lpstr>Experimental Design</vt:lpstr>
      <vt:lpstr>Treating Bioinformatics as a Data Science</vt:lpstr>
      <vt:lpstr>Designing Experiments</vt:lpstr>
      <vt:lpstr>Three outcomes  Goldilocks and the three bears</vt:lpstr>
      <vt:lpstr>General rules for preparing samples</vt:lpstr>
      <vt:lpstr>Sample preparation</vt:lpstr>
      <vt:lpstr>Be Consistent</vt:lpstr>
      <vt:lpstr>Generating RNA-seq libraries</vt:lpstr>
      <vt:lpstr>QA/QC of RNA samples</vt:lpstr>
      <vt:lpstr>RNA of interest</vt:lpstr>
      <vt:lpstr>Library Preparation</vt:lpstr>
      <vt:lpstr>Size Selection/Cleanup/qA</vt:lpstr>
      <vt:lpstr>[SUMMARY] Generating RNA-seq libraries</vt:lpstr>
      <vt:lpstr>Sequencing Depth</vt:lpstr>
      <vt:lpstr>Sequencing</vt:lpstr>
      <vt:lpstr>Barcodes and Pooling samples for sequencing</vt:lpstr>
      <vt:lpstr>Cost Estimation</vt:lpstr>
      <vt:lpstr>Illumina sequencing</vt:lpstr>
      <vt:lpstr>Cost Estimation</vt:lpstr>
      <vt:lpstr>Overview of RNASeq Analysis</vt:lpstr>
      <vt:lpstr>Prerequisites</vt:lpstr>
      <vt:lpstr>RNA-seq pipeline overview</vt:lpstr>
      <vt:lpstr>Preprocessing</vt:lpstr>
      <vt:lpstr>Why Preprocess reads</vt:lpstr>
      <vt:lpstr>Ribosomal RNA</vt:lpstr>
      <vt:lpstr>PowerPoint Presentation</vt:lpstr>
      <vt:lpstr>Preprocessing</vt:lpstr>
      <vt:lpstr>Why Screen for PhiX</vt:lpstr>
      <vt:lpstr>Super Deduper</vt:lpstr>
      <vt:lpstr>Super Deduper </vt:lpstr>
      <vt:lpstr>Flash2 – overlapping of reads and adapter removal in paired end reads</vt:lpstr>
      <vt:lpstr>Quality Trimming - Sickle</vt:lpstr>
      <vt:lpstr>QA/QC</vt:lpstr>
      <vt:lpstr>Comparing Mapping  Raw vs Preprocessed with star</vt:lpstr>
      <vt:lpstr>Sequence Read Mapping</vt:lpstr>
      <vt:lpstr>Mapping vs Assembly</vt:lpstr>
      <vt:lpstr>Mapping vs Assembly: Example</vt:lpstr>
      <vt:lpstr>Consideration</vt:lpstr>
      <vt:lpstr>Intron/exon junctions</vt:lpstr>
      <vt:lpstr>Some Aligners</vt:lpstr>
      <vt:lpstr>Genome vs Transcriptome</vt:lpstr>
      <vt:lpstr>Genome and Annotation</vt:lpstr>
      <vt:lpstr>Preparing a sam file for counting and stats</vt:lpstr>
      <vt:lpstr>QA/QC</vt:lpstr>
      <vt:lpstr>Estimating Gene Abundance</vt:lpstr>
      <vt:lpstr>Counting as a measure of expression</vt:lpstr>
      <vt:lpstr>Read Counting with HTSEQ</vt:lpstr>
      <vt:lpstr>Htseq-count (and STAR)</vt:lpstr>
      <vt:lpstr>Counting genes – STAR </vt:lpstr>
      <vt:lpstr>QA/QC</vt:lpstr>
      <vt:lpstr>Differential Expression Analysis</vt:lpstr>
      <vt:lpstr>Differential Expression Analysis</vt:lpstr>
      <vt:lpstr> Basic steps procedure – EdgeR/limma voom</vt:lpstr>
      <vt:lpstr>Filtering genes</vt:lpstr>
      <vt:lpstr>NORMALIZATION</vt:lpstr>
      <vt:lpstr>RPKM vs FPKM vs model based</vt:lpstr>
      <vt:lpstr>Transformation</vt:lpstr>
      <vt:lpstr>QA/QC</vt:lpstr>
      <vt:lpstr>Variance Stabilization - eBayes</vt:lpstr>
      <vt:lpstr>Multiple testing correction</vt:lpstr>
      <vt:lpstr>Manual</vt:lpstr>
      <vt:lpstr>Summarization and Visualization</vt:lpstr>
      <vt:lpstr>The Top Table</vt:lpstr>
      <vt:lpstr>Visualization and Next step tools</vt:lpstr>
      <vt:lpstr>Gene Set enrichment analysis (GSEA) And GO/Pathway Enrichment</vt:lpstr>
      <vt:lpstr>Tag-seq</vt:lpstr>
      <vt:lpstr>What is TagSeq</vt:lpstr>
      <vt:lpstr> </vt:lpstr>
      <vt:lpstr>Protocol</vt:lpstr>
      <vt:lpstr>Benefits</vt:lpstr>
      <vt:lpstr>Disadvantages</vt:lpstr>
      <vt:lpstr>Bioinformatics</vt:lpstr>
      <vt:lpstr>PowerPoint Presentation</vt:lpstr>
      <vt:lpstr>Software</vt:lpstr>
      <vt:lpstr>Software</vt:lpstr>
      <vt:lpstr>Software</vt:lpstr>
      <vt:lpstr>Software</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do a: RNAseq Experiment Differential Expression Analysis</dc:title>
  <dc:creator>Matthew Lee Settles</dc:creator>
  <cp:lastModifiedBy>Matthew Lee Settles</cp:lastModifiedBy>
  <cp:revision>17</cp:revision>
  <dcterms:created xsi:type="dcterms:W3CDTF">2017-11-28T14:36:42Z</dcterms:created>
  <dcterms:modified xsi:type="dcterms:W3CDTF">2017-11-29T14:57:14Z</dcterms:modified>
</cp:coreProperties>
</file>